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4.xml" ContentType="application/vnd.openxmlformats-officedocument.presentationml.notesSlide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notesSlides/notesSlide11.xml" ContentType="application/vnd.openxmlformats-officedocument.presentationml.notesSlide+xml"/>
  <Override PartName="/ppt/slides/slide30.xml" ContentType="application/vnd.openxmlformats-officedocument.presentationml.slide+xml"/>
  <Override PartName="/ppt/notesSlides/notesSlide9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ppt/notesSlides/notesSlide7.xml" ContentType="application/vnd.openxmlformats-officedocument.presentationml.notesSlide+xml"/>
  <Override PartName="/ppt/notesSlides/notesSlide15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4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3.xml" ContentType="application/vnd.openxmlformats-officedocument.presentationml.slide+xml"/>
  <Override PartName="/ppt/presProps.xml" ContentType="application/vnd.openxmlformats-officedocument.presentationml.presProps+xml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7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31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Override PartName="/ppt/notesSlides/notesSlide10.xml" ContentType="application/vnd.openxmlformats-officedocument.presentationml.notesSlide+xml"/>
  <Default Extension="rels" ContentType="application/vnd.openxmlformats-package.relationships+xml"/>
  <Override PartName="/ppt/slides/slide9.xml" ContentType="application/vnd.openxmlformats-officedocument.presentationml.slide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Default Extension="pdf" ContentType="application/pdf"/>
  <Override PartName="/ppt/slides/slide19.xml" ContentType="application/vnd.openxmlformats-officedocument.presentationml.slide+xml"/>
  <Override PartName="/ppt/slides/slide12.xml" ContentType="application/vnd.openxmlformats-officedocument.presentationml.slide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9" r:id="rId1"/>
  </p:sldMasterIdLst>
  <p:notesMasterIdLst>
    <p:notesMasterId r:id="rId35"/>
  </p:notesMasterIdLst>
  <p:handoutMasterIdLst>
    <p:handoutMasterId r:id="rId36"/>
  </p:handoutMasterIdLst>
  <p:sldIdLst>
    <p:sldId id="256" r:id="rId2"/>
    <p:sldId id="616" r:id="rId3"/>
    <p:sldId id="499" r:id="rId4"/>
    <p:sldId id="537" r:id="rId5"/>
    <p:sldId id="617" r:id="rId6"/>
    <p:sldId id="672" r:id="rId7"/>
    <p:sldId id="479" r:id="rId8"/>
    <p:sldId id="663" r:id="rId9"/>
    <p:sldId id="400" r:id="rId10"/>
    <p:sldId id="496" r:id="rId11"/>
    <p:sldId id="653" r:id="rId12"/>
    <p:sldId id="644" r:id="rId13"/>
    <p:sldId id="652" r:id="rId14"/>
    <p:sldId id="559" r:id="rId15"/>
    <p:sldId id="645" r:id="rId16"/>
    <p:sldId id="654" r:id="rId17"/>
    <p:sldId id="662" r:id="rId18"/>
    <p:sldId id="670" r:id="rId19"/>
    <p:sldId id="671" r:id="rId20"/>
    <p:sldId id="664" r:id="rId21"/>
    <p:sldId id="656" r:id="rId22"/>
    <p:sldId id="657" r:id="rId23"/>
    <p:sldId id="658" r:id="rId24"/>
    <p:sldId id="659" r:id="rId25"/>
    <p:sldId id="665" r:id="rId26"/>
    <p:sldId id="660" r:id="rId27"/>
    <p:sldId id="655" r:id="rId28"/>
    <p:sldId id="666" r:id="rId29"/>
    <p:sldId id="669" r:id="rId30"/>
    <p:sldId id="661" r:id="rId31"/>
    <p:sldId id="667" r:id="rId32"/>
    <p:sldId id="531" r:id="rId33"/>
    <p:sldId id="668" r:id="rId3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clrMru>
    <a:srgbClr val="0000FF"/>
    <a:srgbClr val="FF0080"/>
    <a:srgbClr val="FF6FCF"/>
    <a:srgbClr val="FF66FF"/>
    <a:srgbClr val="CC66FF"/>
    <a:srgbClr val="6666FF"/>
    <a:srgbClr val="66CCFF"/>
    <a:srgbClr val="66FFFF"/>
    <a:srgbClr val="66FFCC"/>
    <a:srgbClr val="66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1916" autoAdjust="0"/>
    <p:restoredTop sz="90318" autoAdjust="0"/>
  </p:normalViewPr>
  <p:slideViewPr>
    <p:cSldViewPr>
      <p:cViewPr varScale="1">
        <p:scale>
          <a:sx n="100" d="100"/>
          <a:sy n="100" d="100"/>
        </p:scale>
        <p:origin x="-13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75" d="100"/>
        <a:sy n="75" d="100"/>
      </p:scale>
      <p:origin x="0" y="397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5" Type="http://schemas.openxmlformats.org/officeDocument/2006/relationships/notesMaster" Target="notesMasters/notesMaster1.xml"/><Relationship Id="rId31" Type="http://schemas.openxmlformats.org/officeDocument/2006/relationships/slide" Target="slides/slide30.xml"/><Relationship Id="rId34" Type="http://schemas.openxmlformats.org/officeDocument/2006/relationships/slide" Target="slides/slide33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7" Type="http://schemas.openxmlformats.org/officeDocument/2006/relationships/slide" Target="slides/slide6.xml"/><Relationship Id="rId36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slide" Target="slides/slide31.xml"/><Relationship Id="rId37" Type="http://schemas.openxmlformats.org/officeDocument/2006/relationships/printerSettings" Target="printerSettings/printerSettings1.bin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29" Type="http://schemas.openxmlformats.org/officeDocument/2006/relationships/slide" Target="slides/slide28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41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38" Type="http://schemas.openxmlformats.org/officeDocument/2006/relationships/presProps" Target="presProps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1pPr>
          </a:lstStyle>
          <a:p>
            <a:pPr>
              <a:defRPr/>
            </a:pPr>
            <a:fld id="{662B2E61-58B5-904E-9578-5BC05DC005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1pPr>
          </a:lstStyle>
          <a:p>
            <a:pPr>
              <a:defRPr/>
            </a:pPr>
            <a:fld id="{CB8DF497-4173-1444-A9F5-62ED9FB830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-11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-11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-11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-110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327A52-70BE-FB45-9F19-243474363548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CDD967-868E-374F-8971-739C4CB356EF}" type="slidenum">
              <a:rPr lang="en-US"/>
              <a:pPr/>
              <a:t>15</a:t>
            </a:fld>
            <a:endParaRPr lang="en-US"/>
          </a:p>
        </p:txBody>
      </p:sp>
      <p:sp>
        <p:nvSpPr>
          <p:cNvPr id="9933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7E8F32-F5A9-B94B-A91D-1A60BE198ED9}" type="slidenum">
              <a:rPr lang="en-US"/>
              <a:pPr/>
              <a:t>17</a:t>
            </a:fld>
            <a:endParaRPr lang="en-US"/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7E8F32-F5A9-B94B-A91D-1A60BE198ED9}" type="slidenum">
              <a:rPr lang="en-US"/>
              <a:pPr/>
              <a:t>20</a:t>
            </a:fld>
            <a:endParaRPr lang="en-US"/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7E8F32-F5A9-B94B-A91D-1A60BE198ED9}" type="slidenum">
              <a:rPr lang="en-US"/>
              <a:pPr/>
              <a:t>27</a:t>
            </a:fld>
            <a:endParaRPr lang="en-US"/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7E8F32-F5A9-B94B-A91D-1A60BE198ED9}" type="slidenum">
              <a:rPr lang="en-US"/>
              <a:pPr/>
              <a:t>30</a:t>
            </a:fld>
            <a:endParaRPr lang="en-US"/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7E8F32-F5A9-B94B-A91D-1A60BE198ED9}" type="slidenum">
              <a:rPr lang="en-US"/>
              <a:pPr/>
              <a:t>33</a:t>
            </a:fld>
            <a:endParaRPr lang="en-US"/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7E8F32-F5A9-B94B-A91D-1A60BE198ED9}" type="slidenum">
              <a:rPr lang="en-US"/>
              <a:pPr/>
              <a:t>3</a:t>
            </a:fld>
            <a:endParaRPr lang="en-US"/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BD7E33-42B5-474B-85EB-E483E5BA9689}" type="slidenum">
              <a:rPr lang="en-US"/>
              <a:pPr/>
              <a:t>4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7E8F32-F5A9-B94B-A91D-1A60BE198ED9}" type="slidenum">
              <a:rPr lang="en-US"/>
              <a:pPr/>
              <a:t>6</a:t>
            </a:fld>
            <a:endParaRPr lang="en-US"/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9FB6F9-8FF3-D146-8146-3E910647BA0D}" type="slidenum">
              <a:rPr lang="en-US"/>
              <a:pPr/>
              <a:t>7</a:t>
            </a:fld>
            <a:endParaRPr lang="en-US"/>
          </a:p>
        </p:txBody>
      </p:sp>
      <p:sp>
        <p:nvSpPr>
          <p:cNvPr id="9318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9FB6F9-8FF3-D146-8146-3E910647BA0D}" type="slidenum">
              <a:rPr lang="en-US"/>
              <a:pPr/>
              <a:t>8</a:t>
            </a:fld>
            <a:endParaRPr lang="en-US"/>
          </a:p>
        </p:txBody>
      </p:sp>
      <p:sp>
        <p:nvSpPr>
          <p:cNvPr id="9318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7DBF34-3D6A-4A48-817E-21FD2A2076B9}" type="slidenum">
              <a:rPr lang="en-US"/>
              <a:pPr/>
              <a:t>9</a:t>
            </a:fld>
            <a:endParaRPr lang="en-US"/>
          </a:p>
        </p:txBody>
      </p:sp>
      <p:sp>
        <p:nvSpPr>
          <p:cNvPr id="9113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2F9885-F665-E44C-9E67-BB717A5DF924}" type="slidenum">
              <a:rPr lang="en-US"/>
              <a:pPr/>
              <a:t>10</a:t>
            </a:fld>
            <a:endParaRPr lang="en-US"/>
          </a:p>
        </p:txBody>
      </p:sp>
      <p:sp>
        <p:nvSpPr>
          <p:cNvPr id="9523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/>
              <a:t>PPE performance is abysmal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CDD967-868E-374F-8971-739C4CB356EF}" type="slidenum">
              <a:rPr lang="en-US"/>
              <a:pPr/>
              <a:t>14</a:t>
            </a:fld>
            <a:endParaRPr lang="en-US"/>
          </a:p>
        </p:txBody>
      </p:sp>
      <p:sp>
        <p:nvSpPr>
          <p:cNvPr id="9933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2"/>
          <p:cNvSpPr>
            <a:spLocks noChangeArrowheads="1"/>
          </p:cNvSpPr>
          <p:nvPr userDrawn="1"/>
        </p:nvSpPr>
        <p:spPr bwMode="auto">
          <a:xfrm>
            <a:off x="0" y="6648450"/>
            <a:ext cx="9144000" cy="76200"/>
          </a:xfrm>
          <a:prstGeom prst="rect">
            <a:avLst/>
          </a:prstGeom>
          <a:solidFill>
            <a:srgbClr val="002C48">
              <a:alpha val="50000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5" name="Text Box 54"/>
          <p:cNvSpPr txBox="1">
            <a:spLocks noChangeArrowheads="1"/>
          </p:cNvSpPr>
          <p:nvPr userDrawn="1"/>
        </p:nvSpPr>
        <p:spPr bwMode="auto">
          <a:xfrm>
            <a:off x="1989138" y="6553200"/>
            <a:ext cx="5173662" cy="228600"/>
          </a:xfrm>
          <a:prstGeom prst="rect">
            <a:avLst/>
          </a:prstGeom>
          <a:solidFill>
            <a:schemeClr val="bg1"/>
          </a:solidFill>
          <a:ln w="3175">
            <a:noFill/>
            <a:miter lim="800000"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1800" cap="small" dirty="0">
                <a:solidFill>
                  <a:srgbClr val="002C48">
                    <a:alpha val="50000"/>
                  </a:srgbClr>
                </a:solidFill>
                <a:latin typeface="Arial Black" charset="0"/>
              </a:rPr>
              <a:t>Lawrence Berkeley National Laboratory</a:t>
            </a:r>
          </a:p>
        </p:txBody>
      </p:sp>
      <p:pic>
        <p:nvPicPr>
          <p:cNvPr id="6" name="Picture 10" descr="HiRes_LBL_Logo.gif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53"/>
          <p:cNvSpPr txBox="1">
            <a:spLocks noChangeArrowheads="1"/>
          </p:cNvSpPr>
          <p:nvPr userDrawn="1"/>
        </p:nvSpPr>
        <p:spPr bwMode="auto">
          <a:xfrm>
            <a:off x="0" y="912813"/>
            <a:ext cx="9144000" cy="228600"/>
          </a:xfrm>
          <a:prstGeom prst="rect">
            <a:avLst/>
          </a:prstGeom>
          <a:solidFill>
            <a:srgbClr val="E6E6E6"/>
          </a:solidFill>
          <a:ln w="3175">
            <a:solidFill>
              <a:srgbClr val="CCCCCC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1200" b="1" spc="1200">
                <a:solidFill>
                  <a:srgbClr val="B3B3B3"/>
                </a:solidFill>
                <a:latin typeface="Arial" charset="0"/>
                <a:ea typeface="ＭＳ Ｐゴシック" charset="-128"/>
                <a:cs typeface="ＭＳ Ｐゴシック" charset="-128"/>
              </a:rPr>
              <a:t>FUTURE  TECHNOLOGIES  GROUP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14400" y="1598613"/>
            <a:ext cx="7313613" cy="1828800"/>
          </a:xfrm>
        </p:spPr>
        <p:txBody>
          <a:bodyPr/>
          <a:lstStyle>
            <a:lvl1pPr>
              <a:defRPr>
                <a:solidFill>
                  <a:srgbClr val="00408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3429000"/>
            <a:ext cx="6627813" cy="1828800"/>
          </a:xfrm>
        </p:spPr>
        <p:txBody>
          <a:bodyPr/>
          <a:lstStyle>
            <a:lvl1pPr marL="0" indent="0" algn="ctr">
              <a:buFont typeface="Wingdings" pitchFamily="-110" charset="2"/>
              <a:buNone/>
              <a:defRPr sz="1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010400" y="6553200"/>
            <a:ext cx="2133600" cy="238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51C97-EC7C-A845-9489-39E0621245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010400" y="6553200"/>
            <a:ext cx="2133600" cy="238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8D4332-7C68-E141-94F9-D6974A79E4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0"/>
            <a:ext cx="2055813" cy="63992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0"/>
            <a:ext cx="6018212" cy="63992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010400" y="6553200"/>
            <a:ext cx="2133600" cy="238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A37A98-7D9E-8643-A33E-8775865F17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010400" y="6553200"/>
            <a:ext cx="2133600" cy="238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99BADD-F8EF-F84C-8DD2-E30475D2CD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010400" y="6553200"/>
            <a:ext cx="2133600" cy="238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5C4FB3-CB55-CB4E-94A4-BCC58A4D79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143000"/>
            <a:ext cx="4037012" cy="5256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143000"/>
            <a:ext cx="4037013" cy="5256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010400" y="6553200"/>
            <a:ext cx="2133600" cy="238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CB7B03-567F-3F42-8017-C8C0FBA6B7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7010400" y="6553200"/>
            <a:ext cx="2133600" cy="238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911275-4A21-AD40-B23E-7BC736ED17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7010400" y="6553200"/>
            <a:ext cx="2133600" cy="238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98458-F03D-5C4F-B28B-3219957818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010400" y="6553200"/>
            <a:ext cx="2133600" cy="238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943438-003A-364E-9744-1BE565F96E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010400" y="6553200"/>
            <a:ext cx="2133600" cy="238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7C80B-57CF-FF4E-B4F4-1911185A89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010400" y="6553200"/>
            <a:ext cx="2133600" cy="238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CF6C6-4493-2347-86DC-B7D444C218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0" descr="HiRes_LBL_Logo.gif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ext Box 53"/>
          <p:cNvSpPr txBox="1">
            <a:spLocks noChangeArrowheads="1"/>
          </p:cNvSpPr>
          <p:nvPr userDrawn="1"/>
        </p:nvSpPr>
        <p:spPr bwMode="auto">
          <a:xfrm>
            <a:off x="0" y="912813"/>
            <a:ext cx="9144000" cy="228600"/>
          </a:xfrm>
          <a:prstGeom prst="rect">
            <a:avLst/>
          </a:prstGeom>
          <a:solidFill>
            <a:srgbClr val="E6E6E6"/>
          </a:solidFill>
          <a:ln w="3175">
            <a:solidFill>
              <a:srgbClr val="CCCCCC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1200" b="1" spc="1200">
                <a:solidFill>
                  <a:srgbClr val="B3B3B3"/>
                </a:solidFill>
                <a:latin typeface="Arial" charset="0"/>
                <a:ea typeface="ＭＳ Ｐゴシック" charset="-128"/>
                <a:cs typeface="ＭＳ Ｐゴシック" charset="-128"/>
              </a:rPr>
              <a:t>FUTURE  TECHNOLOGIES  GROUP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143000"/>
            <a:ext cx="8226425" cy="525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0"/>
            <a:ext cx="639921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3" name="Rectangle 52"/>
          <p:cNvSpPr>
            <a:spLocks noChangeArrowheads="1"/>
          </p:cNvSpPr>
          <p:nvPr userDrawn="1"/>
        </p:nvSpPr>
        <p:spPr bwMode="auto">
          <a:xfrm>
            <a:off x="0" y="6648450"/>
            <a:ext cx="9144000" cy="76200"/>
          </a:xfrm>
          <a:prstGeom prst="rect">
            <a:avLst/>
          </a:prstGeom>
          <a:solidFill>
            <a:srgbClr val="002C48">
              <a:alpha val="50000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24" name="Text Box 54"/>
          <p:cNvSpPr txBox="1">
            <a:spLocks noChangeArrowheads="1"/>
          </p:cNvSpPr>
          <p:nvPr userDrawn="1"/>
        </p:nvSpPr>
        <p:spPr bwMode="auto">
          <a:xfrm>
            <a:off x="1989138" y="6553200"/>
            <a:ext cx="5173662" cy="228600"/>
          </a:xfrm>
          <a:prstGeom prst="rect">
            <a:avLst/>
          </a:prstGeom>
          <a:solidFill>
            <a:schemeClr val="bg1"/>
          </a:solidFill>
          <a:ln w="3175">
            <a:noFill/>
            <a:miter lim="800000"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1800" cap="small" dirty="0">
                <a:solidFill>
                  <a:srgbClr val="002C48">
                    <a:alpha val="50000"/>
                  </a:srgbClr>
                </a:solidFill>
                <a:latin typeface="Arial Black" charset="0"/>
              </a:rPr>
              <a:t>Lawrence Berkeley National Laboratory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4"/>
          </p:nvPr>
        </p:nvSpPr>
        <p:spPr>
          <a:xfrm>
            <a:off x="7010400" y="6553200"/>
            <a:ext cx="2133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1pPr>
          </a:lstStyle>
          <a:p>
            <a:pPr>
              <a:defRPr/>
            </a:pPr>
            <a:fld id="{B4EC29FF-59F5-644C-9AA9-610E56E17F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-110" charset="0"/>
          <a:ea typeface="ＭＳ Ｐゴシック" pitchFamily="-110" charset="-128"/>
          <a:cs typeface="ＭＳ Ｐゴシック" pitchFamily="-11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-110" charset="0"/>
          <a:ea typeface="ＭＳ Ｐゴシック" pitchFamily="-110" charset="-128"/>
          <a:cs typeface="ＭＳ Ｐゴシック" pitchFamily="-11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-110" charset="0"/>
          <a:ea typeface="ＭＳ Ｐゴシック" pitchFamily="-110" charset="-128"/>
          <a:cs typeface="ＭＳ Ｐゴシック" pitchFamily="-11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-110" charset="0"/>
          <a:ea typeface="ＭＳ Ｐゴシック" pitchFamily="-110" charset="-128"/>
          <a:cs typeface="ＭＳ Ｐゴシック" pitchFamily="-11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-110" charset="0"/>
          <a:ea typeface="ＭＳ Ｐゴシック" pitchFamily="-110" charset="-128"/>
          <a:cs typeface="ＭＳ Ｐゴシック" pitchFamily="-11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-110" charset="0"/>
          <a:ea typeface="ＭＳ Ｐゴシック" pitchFamily="-110" charset="-128"/>
          <a:cs typeface="ＭＳ Ｐゴシック" pitchFamily="-11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-110" charset="0"/>
          <a:ea typeface="ＭＳ Ｐゴシック" pitchFamily="-110" charset="-128"/>
          <a:cs typeface="ＭＳ Ｐゴシック" pitchFamily="-11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-110" charset="0"/>
          <a:ea typeface="ＭＳ Ｐゴシック" pitchFamily="-110" charset="-128"/>
          <a:cs typeface="ＭＳ Ｐゴシック" pitchFamily="-11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80"/>
        </a:buClr>
        <a:buSzPct val="85000"/>
        <a:buFont typeface="Wingdings" pitchFamily="-110" charset="2"/>
        <a:buChar char="v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-110" charset="2"/>
        <a:buChar char="§"/>
        <a:defRPr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6" Type="http://schemas.openxmlformats.org/officeDocument/2006/relationships/image" Target="../media/image8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png"/><Relationship Id="rId5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Relationship Id="rId5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df"/><Relationship Id="rId3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6" Type="http://schemas.openxmlformats.org/officeDocument/2006/relationships/image" Target="../media/image18.png"/><Relationship Id="rId4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5.png"/><Relationship Id="rId5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6" Type="http://schemas.openxmlformats.org/officeDocument/2006/relationships/image" Target="../media/image18.png"/><Relationship Id="rId4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5.png"/><Relationship Id="rId5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df"/><Relationship Id="rId3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4" Type="http://schemas.openxmlformats.org/officeDocument/2006/relationships/image" Target="../media/image23.pd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pdf"/><Relationship Id="rId3" Type="http://schemas.openxmlformats.org/officeDocument/2006/relationships/image" Target="../media/image22.png"/><Relationship Id="rId5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df"/><Relationship Id="rId3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df"/><Relationship Id="rId3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df"/><Relationship Id="rId3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df"/><Relationship Id="rId3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df"/><Relationship Id="rId3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9"/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9B39D6-8FF2-FC4D-A64A-41EC787CD686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15363" name="Rectangle 4"/>
          <p:cNvSpPr>
            <a:spLocks noGrp="1" noChangeArrowheads="1"/>
          </p:cNvSpPr>
          <p:nvPr>
            <p:ph type="ctrTitle"/>
          </p:nvPr>
        </p:nvSpPr>
        <p:spPr>
          <a:xfrm>
            <a:off x="0" y="1371600"/>
            <a:ext cx="9144000" cy="1828800"/>
          </a:xfrm>
          <a:noFill/>
        </p:spPr>
        <p:txBody>
          <a:bodyPr wrap="square" lIns="0" tIns="0" rIns="0" bIns="0"/>
          <a:lstStyle/>
          <a:p>
            <a:pPr eaLnBrk="1" hangingPunct="1"/>
            <a:r>
              <a:rPr lang="en-US" dirty="0" smtClean="0"/>
              <a:t>Resource-Efficient, Hierarchical Auto-tuning</a:t>
            </a:r>
            <a:br>
              <a:rPr lang="en-US" dirty="0" smtClean="0"/>
            </a:br>
            <a:r>
              <a:rPr lang="en-US" dirty="0" smtClean="0"/>
              <a:t>of a Hybrid Lattice Boltzmann Computation</a:t>
            </a:r>
            <a:br>
              <a:rPr lang="en-US" dirty="0" smtClean="0"/>
            </a:br>
            <a:r>
              <a:rPr lang="en-US" dirty="0" smtClean="0"/>
              <a:t>on the Cray XT4</a:t>
            </a:r>
            <a:endParaRPr lang="en-US" dirty="0"/>
          </a:p>
        </p:txBody>
      </p:sp>
      <p:sp>
        <p:nvSpPr>
          <p:cNvPr id="15364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505200"/>
            <a:ext cx="7315200" cy="2514600"/>
          </a:xfrm>
          <a:noFill/>
        </p:spPr>
        <p:txBody>
          <a:bodyPr/>
          <a:lstStyle/>
          <a:p>
            <a:pPr eaLnBrk="1" hangingPunct="1"/>
            <a:r>
              <a:rPr lang="en-US" sz="2400" b="1" dirty="0" smtClean="0"/>
              <a:t>Samuel Williams, </a:t>
            </a:r>
            <a:r>
              <a:rPr lang="en-US" sz="2400" dirty="0" smtClean="0"/>
              <a:t>Jonathan Carter, </a:t>
            </a:r>
          </a:p>
          <a:p>
            <a:pPr eaLnBrk="1" hangingPunct="1"/>
            <a:r>
              <a:rPr lang="en-US" sz="2400" dirty="0" smtClean="0"/>
              <a:t>Leonid </a:t>
            </a:r>
            <a:r>
              <a:rPr lang="en-US" sz="2400" dirty="0" err="1" smtClean="0"/>
              <a:t>Oliker</a:t>
            </a:r>
            <a:r>
              <a:rPr lang="en-US" sz="2400" dirty="0" smtClean="0"/>
              <a:t>, John </a:t>
            </a:r>
            <a:r>
              <a:rPr lang="en-US" sz="2400" dirty="0" err="1" smtClean="0"/>
              <a:t>Shalf</a:t>
            </a:r>
            <a:r>
              <a:rPr lang="en-US" sz="2400" dirty="0" smtClean="0"/>
              <a:t>, Katherine </a:t>
            </a:r>
            <a:r>
              <a:rPr lang="en-US" sz="2400" dirty="0" err="1" smtClean="0"/>
              <a:t>Yelick</a:t>
            </a:r>
            <a:r>
              <a:rPr lang="en-US" sz="2400" dirty="0" smtClean="0"/>
              <a:t> </a:t>
            </a:r>
          </a:p>
          <a:p>
            <a:pPr algn="l" eaLnBrk="1" hangingPunct="1"/>
            <a:r>
              <a:rPr lang="en-US" sz="1600" dirty="0" smtClean="0"/>
              <a:t>	</a:t>
            </a:r>
          </a:p>
          <a:p>
            <a:pPr algn="l" eaLnBrk="1" hangingPunct="1"/>
            <a:r>
              <a:rPr lang="en-US" sz="1600" dirty="0" smtClean="0"/>
              <a:t>	Lawrence Berkeley National Laboratory (LBNL)</a:t>
            </a:r>
          </a:p>
          <a:p>
            <a:pPr algn="l" eaLnBrk="1" hangingPunct="1"/>
            <a:r>
              <a:rPr lang="en-US" sz="1600" dirty="0" smtClean="0"/>
              <a:t>	National Energy Research Scientific Computing Center (NERSC)</a:t>
            </a:r>
          </a:p>
          <a:p>
            <a:pPr algn="l" eaLnBrk="1" hangingPunct="1"/>
            <a:endParaRPr lang="en-US" sz="1600" dirty="0" smtClean="0"/>
          </a:p>
          <a:p>
            <a:pPr eaLnBrk="1" hangingPunct="1"/>
            <a:endParaRPr lang="en-US" sz="2400" dirty="0" smtClean="0"/>
          </a:p>
          <a:p>
            <a:pPr algn="r" eaLnBrk="1" hangingPunct="1"/>
            <a:r>
              <a:rPr lang="en-US" sz="1800" i="1" dirty="0"/>
              <a:t>SWWilliams@lbl.</a:t>
            </a:r>
            <a:r>
              <a:rPr lang="en-US" sz="1800" i="1" dirty="0" smtClean="0"/>
              <a:t>gov</a:t>
            </a:r>
          </a:p>
          <a:p>
            <a:pPr eaLnBrk="1" hangingPunct="1"/>
            <a:endParaRPr lang="en-US" sz="1800" i="1" dirty="0" smtClean="0"/>
          </a:p>
          <a:p>
            <a:pPr eaLnBrk="1" hangingPunct="1"/>
            <a:endParaRPr lang="en-US" sz="1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DB16397-6297-7B47-9B85-C251EE7413A4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9421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14400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LBMHD Performance</a:t>
            </a:r>
            <a:br>
              <a:rPr lang="en-US" dirty="0" smtClean="0"/>
            </a:br>
            <a:r>
              <a:rPr lang="en-US" sz="1600" dirty="0" smtClean="0"/>
              <a:t>(reference implementation)</a:t>
            </a:r>
            <a:endParaRPr lang="en-US" sz="1600" dirty="0"/>
          </a:p>
        </p:txBody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43600" y="1141413"/>
            <a:ext cx="3200400" cy="2667000"/>
          </a:xfrm>
          <a:noFill/>
        </p:spPr>
        <p:txBody>
          <a:bodyPr/>
          <a:lstStyle/>
          <a:p>
            <a:pPr eaLnBrk="1" hangingPunct="1"/>
            <a:r>
              <a:rPr lang="en-US" sz="1600" dirty="0"/>
              <a:t>Generally, scalability looks good</a:t>
            </a:r>
          </a:p>
          <a:p>
            <a:pPr eaLnBrk="1" hangingPunct="1"/>
            <a:r>
              <a:rPr lang="en-US" sz="1600" b="1" dirty="0">
                <a:solidFill>
                  <a:srgbClr val="0000FF"/>
                </a:solidFill>
              </a:rPr>
              <a:t>Scalability is good</a:t>
            </a:r>
          </a:p>
          <a:p>
            <a:pPr eaLnBrk="1" hangingPunct="1"/>
            <a:r>
              <a:rPr lang="en-US" sz="1600" b="1" dirty="0">
                <a:solidFill>
                  <a:srgbClr val="0000FF"/>
                </a:solidFill>
              </a:rPr>
              <a:t>but is performance good?</a:t>
            </a:r>
          </a:p>
          <a:p>
            <a:pPr eaLnBrk="1" hangingPunct="1"/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94213" name="Text Box 13"/>
          <p:cNvSpPr txBox="1">
            <a:spLocks noChangeArrowheads="1"/>
          </p:cNvSpPr>
          <p:nvPr/>
        </p:nvSpPr>
        <p:spPr bwMode="auto">
          <a:xfrm>
            <a:off x="0" y="6629400"/>
            <a:ext cx="8683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pPr algn="r"/>
            <a:r>
              <a:rPr lang="en-US" sz="1200" i="1" baseline="30000"/>
              <a:t>*</a:t>
            </a:r>
            <a:r>
              <a:rPr lang="en-US" sz="1200" i="1"/>
              <a:t>collision() only </a:t>
            </a:r>
          </a:p>
        </p:txBody>
      </p:sp>
      <p:sp>
        <p:nvSpPr>
          <p:cNvPr id="94214" name="Rectangle 24"/>
          <p:cNvSpPr>
            <a:spLocks noChangeArrowheads="1"/>
          </p:cNvSpPr>
          <p:nvPr/>
        </p:nvSpPr>
        <p:spPr bwMode="auto">
          <a:xfrm>
            <a:off x="6169025" y="6248400"/>
            <a:ext cx="228600" cy="2286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215" name="Text Box 25"/>
          <p:cNvSpPr txBox="1">
            <a:spLocks noChangeArrowheads="1"/>
          </p:cNvSpPr>
          <p:nvPr/>
        </p:nvSpPr>
        <p:spPr bwMode="auto">
          <a:xfrm>
            <a:off x="6475413" y="6248400"/>
            <a:ext cx="1600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r>
              <a:rPr lang="en-US" sz="1200"/>
              <a:t>Naïve+NUMA</a:t>
            </a:r>
          </a:p>
        </p:txBody>
      </p:sp>
      <p:pic>
        <p:nvPicPr>
          <p:cNvPr id="94216" name="Picture 32" descr="barcelon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3238" y="1141413"/>
            <a:ext cx="2741612" cy="274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4217" name="Picture 33" descr="clovertow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7013" y="1141413"/>
            <a:ext cx="2741612" cy="274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4218" name="Picture 34" descr="pp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43238" y="3884613"/>
            <a:ext cx="2741612" cy="274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4219" name="Picture 35" descr="maramba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7013" y="3884613"/>
            <a:ext cx="2741612" cy="274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Lattice-Aware Padding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 given lattice update, the requisite velocities can be mapped to a relatively narrow range of cache sets (lines).</a:t>
            </a:r>
          </a:p>
          <a:p>
            <a:r>
              <a:rPr lang="en-US" dirty="0" smtClean="0"/>
              <a:t>As one streams through the grid, one cannot fully exploit the capacity of the cache as conflict misses evict entire lines.</a:t>
            </a:r>
          </a:p>
          <a:p>
            <a:endParaRPr lang="en-US" dirty="0" smtClean="0"/>
          </a:p>
          <a:p>
            <a:r>
              <a:rPr lang="en-US" dirty="0" smtClean="0"/>
              <a:t>In an structure-of-arrays format, pad each component such that when referenced with the relevant offsets (±</a:t>
            </a:r>
            <a:r>
              <a:rPr lang="en-US" dirty="0" err="1" smtClean="0"/>
              <a:t>x,±y,±z</a:t>
            </a:r>
            <a:r>
              <a:rPr lang="en-US" dirty="0" smtClean="0"/>
              <a:t>) they are uniformly distributed throughout the sets of the cache</a:t>
            </a:r>
          </a:p>
          <a:p>
            <a:r>
              <a:rPr lang="en-US" dirty="0" smtClean="0"/>
              <a:t>Maximizes cache utilization and minimizes conflict misses.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99BADD-F8EF-F84C-8DD2-E30475D2CD9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LBMHD Performance</a:t>
            </a:r>
            <a:br>
              <a:rPr lang="en-US" dirty="0" smtClean="0"/>
            </a:br>
            <a:r>
              <a:rPr lang="en-US" sz="1600" dirty="0" smtClean="0"/>
              <a:t>(lattice-aware array padding)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99BADD-F8EF-F84C-8DD2-E30475D2CD9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943600" y="1143000"/>
            <a:ext cx="32004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80"/>
              </a:buClr>
              <a:buSzPct val="85000"/>
              <a:buFont typeface="Wingdings" charset="2"/>
              <a:buChar char="v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LBMHD touches &gt;150 arrays.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80"/>
              </a:buClr>
              <a:buSzPct val="85000"/>
              <a:buFont typeface="Wingdings" charset="2"/>
              <a:buChar char="v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Most caches have limited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associativity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80"/>
              </a:buClr>
              <a:buSzPct val="85000"/>
              <a:buFont typeface="Wingdings" charset="2"/>
              <a:buChar char="v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Conflict misses are likely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80"/>
              </a:buClr>
              <a:buSzPct val="85000"/>
              <a:buFont typeface="Wingdings" charset="2"/>
              <a:buChar char="v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Apply 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heuristic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pad arrays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228600" y="1141413"/>
            <a:ext cx="5483225" cy="5484812"/>
            <a:chOff x="0" y="1141413"/>
            <a:chExt cx="5483225" cy="5484812"/>
          </a:xfrm>
        </p:grpSpPr>
        <p:pic>
          <p:nvPicPr>
            <p:cNvPr id="6" name="Picture 4" descr="barcelona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741613" y="1141413"/>
              <a:ext cx="2741612" cy="27416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5" descr="clovertown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1141413"/>
              <a:ext cx="2741613" cy="27416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6" descr="maramba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3884613"/>
              <a:ext cx="2741613" cy="27416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7" descr="ppe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741613" y="3884613"/>
              <a:ext cx="2741612" cy="27416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6172200" y="5943600"/>
            <a:ext cx="228600" cy="228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6475413" y="5943600"/>
            <a:ext cx="1600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r>
              <a:rPr lang="en-US" sz="1200"/>
              <a:t>+Padding</a:t>
            </a:r>
          </a:p>
        </p:txBody>
      </p:sp>
      <p:sp>
        <p:nvSpPr>
          <p:cNvPr id="14" name="Rectangle 15"/>
          <p:cNvSpPr>
            <a:spLocks noChangeArrowheads="1"/>
          </p:cNvSpPr>
          <p:nvPr/>
        </p:nvSpPr>
        <p:spPr bwMode="auto">
          <a:xfrm>
            <a:off x="6169025" y="6248400"/>
            <a:ext cx="228600" cy="2286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6475413" y="6248400"/>
            <a:ext cx="1600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r>
              <a:rPr lang="en-US" sz="1200"/>
              <a:t>Naïve+NUMA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3" name="Picture 292" descr="vectorize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914400" y="2895600"/>
            <a:ext cx="7315197" cy="3657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Vectorization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phases with a lattice method’s collision() operator: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reconstruction of macroscopic variables</a:t>
            </a:r>
          </a:p>
          <a:p>
            <a:pPr lvl="1"/>
            <a:r>
              <a:rPr lang="en-US" dirty="0" smtClean="0">
                <a:solidFill>
                  <a:srgbClr val="FF0080"/>
                </a:solidFill>
              </a:rPr>
              <a:t>updating </a:t>
            </a:r>
            <a:r>
              <a:rPr lang="en-US" dirty="0" err="1" smtClean="0">
                <a:solidFill>
                  <a:srgbClr val="FF0080"/>
                </a:solidFill>
              </a:rPr>
              <a:t>discretized</a:t>
            </a:r>
            <a:r>
              <a:rPr lang="en-US" dirty="0" smtClean="0">
                <a:solidFill>
                  <a:srgbClr val="FF0080"/>
                </a:solidFill>
              </a:rPr>
              <a:t> velocities</a:t>
            </a:r>
          </a:p>
          <a:p>
            <a:r>
              <a:rPr lang="en-US" dirty="0" smtClean="0"/>
              <a:t>Normally this is done one point at a time.</a:t>
            </a:r>
          </a:p>
          <a:p>
            <a:r>
              <a:rPr lang="en-US" dirty="0" smtClean="0"/>
              <a:t>Change to do a vector’s worth at a time (loop interchange + tuning)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99BADD-F8EF-F84C-8DD2-E30475D2CD9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1524000" y="4419600"/>
            <a:ext cx="5715000" cy="2286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447800" y="6248400"/>
            <a:ext cx="5715000" cy="2286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3276600" y="2971800"/>
            <a:ext cx="4876800" cy="3429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76A779-D691-9847-98CE-38BC0743ECB7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9830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14400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LBMHD </a:t>
            </a:r>
            <a:r>
              <a:rPr lang="en-US" dirty="0"/>
              <a:t>Performance</a:t>
            </a:r>
            <a:br>
              <a:rPr lang="en-US" dirty="0"/>
            </a:br>
            <a:r>
              <a:rPr lang="en-US" sz="1600" dirty="0"/>
              <a:t>(architecture specific optimizations)</a:t>
            </a:r>
            <a:endParaRPr lang="en-US" dirty="0"/>
          </a:p>
        </p:txBody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43600" y="1141413"/>
            <a:ext cx="2970213" cy="26670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1400" dirty="0" smtClean="0"/>
              <a:t>Add unrolling and reordering of inner loop</a:t>
            </a:r>
          </a:p>
          <a:p>
            <a:pPr eaLnBrk="1" hangingPunct="1">
              <a:lnSpc>
                <a:spcPct val="90000"/>
              </a:lnSpc>
            </a:pPr>
            <a:r>
              <a:rPr lang="en-US" sz="1400" dirty="0"/>
              <a:t>Additionally, it exploits SIMD where the compiler doesn’t</a:t>
            </a:r>
          </a:p>
          <a:p>
            <a:pPr eaLnBrk="1" hangingPunct="1">
              <a:lnSpc>
                <a:spcPct val="90000"/>
              </a:lnSpc>
            </a:pPr>
            <a:r>
              <a:rPr lang="en-US" sz="1400" dirty="0"/>
              <a:t>Include a SPE/Local Store optimized version</a:t>
            </a:r>
          </a:p>
        </p:txBody>
      </p:sp>
      <p:sp>
        <p:nvSpPr>
          <p:cNvPr id="98309" name="Text Box 4"/>
          <p:cNvSpPr txBox="1">
            <a:spLocks noChangeArrowheads="1"/>
          </p:cNvSpPr>
          <p:nvPr/>
        </p:nvSpPr>
        <p:spPr bwMode="auto">
          <a:xfrm>
            <a:off x="0" y="6629400"/>
            <a:ext cx="8683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pPr algn="r"/>
            <a:r>
              <a:rPr lang="en-US" sz="1200" i="1" baseline="30000"/>
              <a:t>*</a:t>
            </a:r>
            <a:r>
              <a:rPr lang="en-US" sz="1200" i="1"/>
              <a:t>collision() only </a:t>
            </a:r>
          </a:p>
        </p:txBody>
      </p:sp>
      <p:sp>
        <p:nvSpPr>
          <p:cNvPr id="98310" name="Rectangle 5"/>
          <p:cNvSpPr>
            <a:spLocks noChangeArrowheads="1"/>
          </p:cNvSpPr>
          <p:nvPr/>
        </p:nvSpPr>
        <p:spPr bwMode="auto">
          <a:xfrm>
            <a:off x="6172200" y="5943600"/>
            <a:ext cx="228600" cy="228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11" name="Text Box 6"/>
          <p:cNvSpPr txBox="1">
            <a:spLocks noChangeArrowheads="1"/>
          </p:cNvSpPr>
          <p:nvPr/>
        </p:nvSpPr>
        <p:spPr bwMode="auto">
          <a:xfrm>
            <a:off x="6475413" y="4724400"/>
            <a:ext cx="1600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r>
              <a:rPr lang="en-US" sz="1200"/>
              <a:t>+Explicit SIMDization</a:t>
            </a:r>
          </a:p>
        </p:txBody>
      </p:sp>
      <p:sp>
        <p:nvSpPr>
          <p:cNvPr id="98312" name="Rectangle 7"/>
          <p:cNvSpPr>
            <a:spLocks noChangeArrowheads="1"/>
          </p:cNvSpPr>
          <p:nvPr/>
        </p:nvSpPr>
        <p:spPr bwMode="auto">
          <a:xfrm>
            <a:off x="6172200" y="5638800"/>
            <a:ext cx="228600" cy="228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13" name="Text Box 8"/>
          <p:cNvSpPr txBox="1">
            <a:spLocks noChangeArrowheads="1"/>
          </p:cNvSpPr>
          <p:nvPr/>
        </p:nvSpPr>
        <p:spPr bwMode="auto">
          <a:xfrm>
            <a:off x="6475413" y="5029200"/>
            <a:ext cx="1600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r>
              <a:rPr lang="en-US" sz="1200"/>
              <a:t>+SW Prefetching</a:t>
            </a:r>
          </a:p>
        </p:txBody>
      </p:sp>
      <p:sp>
        <p:nvSpPr>
          <p:cNvPr id="98314" name="Rectangle 9"/>
          <p:cNvSpPr>
            <a:spLocks noChangeArrowheads="1"/>
          </p:cNvSpPr>
          <p:nvPr/>
        </p:nvSpPr>
        <p:spPr bwMode="auto">
          <a:xfrm>
            <a:off x="6169025" y="5334000"/>
            <a:ext cx="228600" cy="2286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15" name="Text Box 10"/>
          <p:cNvSpPr txBox="1">
            <a:spLocks noChangeArrowheads="1"/>
          </p:cNvSpPr>
          <p:nvPr/>
        </p:nvSpPr>
        <p:spPr bwMode="auto">
          <a:xfrm>
            <a:off x="6475413" y="5334000"/>
            <a:ext cx="1600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r>
              <a:rPr lang="en-US" sz="1200"/>
              <a:t>+Unrolling</a:t>
            </a:r>
          </a:p>
        </p:txBody>
      </p:sp>
      <p:sp>
        <p:nvSpPr>
          <p:cNvPr id="98316" name="Rectangle 11"/>
          <p:cNvSpPr>
            <a:spLocks noChangeArrowheads="1"/>
          </p:cNvSpPr>
          <p:nvPr/>
        </p:nvSpPr>
        <p:spPr bwMode="auto">
          <a:xfrm>
            <a:off x="6172200" y="5029200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17" name="Text Box 12"/>
          <p:cNvSpPr txBox="1">
            <a:spLocks noChangeArrowheads="1"/>
          </p:cNvSpPr>
          <p:nvPr/>
        </p:nvSpPr>
        <p:spPr bwMode="auto">
          <a:xfrm>
            <a:off x="6475413" y="5638800"/>
            <a:ext cx="1600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r>
              <a:rPr lang="en-US" sz="1200"/>
              <a:t>+Vectorization</a:t>
            </a:r>
          </a:p>
        </p:txBody>
      </p:sp>
      <p:sp>
        <p:nvSpPr>
          <p:cNvPr id="98318" name="Rectangle 13"/>
          <p:cNvSpPr>
            <a:spLocks noChangeArrowheads="1"/>
          </p:cNvSpPr>
          <p:nvPr/>
        </p:nvSpPr>
        <p:spPr bwMode="auto">
          <a:xfrm>
            <a:off x="6172200" y="4724400"/>
            <a:ext cx="228600" cy="2286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19" name="Text Box 14"/>
          <p:cNvSpPr txBox="1">
            <a:spLocks noChangeArrowheads="1"/>
          </p:cNvSpPr>
          <p:nvPr/>
        </p:nvSpPr>
        <p:spPr bwMode="auto">
          <a:xfrm>
            <a:off x="6475413" y="5943600"/>
            <a:ext cx="1600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r>
              <a:rPr lang="en-US" sz="1200"/>
              <a:t>+Padding</a:t>
            </a:r>
          </a:p>
        </p:txBody>
      </p:sp>
      <p:sp>
        <p:nvSpPr>
          <p:cNvPr id="98320" name="Rectangle 15"/>
          <p:cNvSpPr>
            <a:spLocks noChangeArrowheads="1"/>
          </p:cNvSpPr>
          <p:nvPr/>
        </p:nvSpPr>
        <p:spPr bwMode="auto">
          <a:xfrm>
            <a:off x="6169025" y="6248400"/>
            <a:ext cx="228600" cy="2286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21" name="Text Box 16"/>
          <p:cNvSpPr txBox="1">
            <a:spLocks noChangeArrowheads="1"/>
          </p:cNvSpPr>
          <p:nvPr/>
        </p:nvSpPr>
        <p:spPr bwMode="auto">
          <a:xfrm>
            <a:off x="6475413" y="6248400"/>
            <a:ext cx="1600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r>
              <a:rPr lang="en-US" sz="1200"/>
              <a:t>Naïve+NUMA</a:t>
            </a:r>
          </a:p>
        </p:txBody>
      </p:sp>
      <p:pic>
        <p:nvPicPr>
          <p:cNvPr id="98322" name="Picture 17" descr="sp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3238" y="3884613"/>
            <a:ext cx="2741612" cy="274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8323" name="Picture 18" descr="clovertow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7013" y="1141413"/>
            <a:ext cx="2741612" cy="274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8324" name="Picture 19" descr="barcelona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43238" y="1141413"/>
            <a:ext cx="2741612" cy="274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8325" name="Picture 20" descr="maramba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7013" y="3884613"/>
            <a:ext cx="2741612" cy="274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8326" name="Text Box 21"/>
          <p:cNvSpPr txBox="1">
            <a:spLocks noChangeArrowheads="1"/>
          </p:cNvSpPr>
          <p:nvPr/>
        </p:nvSpPr>
        <p:spPr bwMode="auto">
          <a:xfrm>
            <a:off x="6475413" y="4419600"/>
            <a:ext cx="1600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r>
              <a:rPr lang="en-US" sz="1200"/>
              <a:t>+small pages</a:t>
            </a:r>
          </a:p>
        </p:txBody>
      </p:sp>
      <p:sp>
        <p:nvSpPr>
          <p:cNvPr id="98327" name="Rectangle 22"/>
          <p:cNvSpPr>
            <a:spLocks noChangeArrowheads="1"/>
          </p:cNvSpPr>
          <p:nvPr/>
        </p:nvSpPr>
        <p:spPr bwMode="auto">
          <a:xfrm>
            <a:off x="6172200" y="4419600"/>
            <a:ext cx="228600" cy="22860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76A779-D691-9847-98CE-38BC0743ECB7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9830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14400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LBMHD </a:t>
            </a:r>
            <a:r>
              <a:rPr lang="en-US" dirty="0"/>
              <a:t>Performance</a:t>
            </a:r>
            <a:br>
              <a:rPr lang="en-US" dirty="0"/>
            </a:br>
            <a:r>
              <a:rPr lang="en-US" sz="1600" dirty="0"/>
              <a:t>(architecture specific optimizations)</a:t>
            </a:r>
            <a:endParaRPr lang="en-US" dirty="0"/>
          </a:p>
        </p:txBody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43600" y="1141413"/>
            <a:ext cx="2970213" cy="26670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1400" dirty="0" smtClean="0"/>
              <a:t>Add unrolling and reordering of inner loop</a:t>
            </a:r>
          </a:p>
          <a:p>
            <a:pPr eaLnBrk="1" hangingPunct="1">
              <a:lnSpc>
                <a:spcPct val="90000"/>
              </a:lnSpc>
            </a:pPr>
            <a:r>
              <a:rPr lang="en-US" sz="1400" dirty="0"/>
              <a:t>Additionally, it exploits SIMD where the compiler doesn’t</a:t>
            </a:r>
          </a:p>
          <a:p>
            <a:pPr eaLnBrk="1" hangingPunct="1">
              <a:lnSpc>
                <a:spcPct val="90000"/>
              </a:lnSpc>
            </a:pPr>
            <a:r>
              <a:rPr lang="en-US" sz="1400" dirty="0"/>
              <a:t>Include a SPE/Local Store optimized version</a:t>
            </a:r>
          </a:p>
        </p:txBody>
      </p:sp>
      <p:sp>
        <p:nvSpPr>
          <p:cNvPr id="98309" name="Text Box 4"/>
          <p:cNvSpPr txBox="1">
            <a:spLocks noChangeArrowheads="1"/>
          </p:cNvSpPr>
          <p:nvPr/>
        </p:nvSpPr>
        <p:spPr bwMode="auto">
          <a:xfrm>
            <a:off x="0" y="6629400"/>
            <a:ext cx="8683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pPr algn="r"/>
            <a:r>
              <a:rPr lang="en-US" sz="1200" i="1" baseline="30000"/>
              <a:t>*</a:t>
            </a:r>
            <a:r>
              <a:rPr lang="en-US" sz="1200" i="1"/>
              <a:t>collision() only </a:t>
            </a:r>
          </a:p>
        </p:txBody>
      </p:sp>
      <p:sp>
        <p:nvSpPr>
          <p:cNvPr id="98310" name="Rectangle 5"/>
          <p:cNvSpPr>
            <a:spLocks noChangeArrowheads="1"/>
          </p:cNvSpPr>
          <p:nvPr/>
        </p:nvSpPr>
        <p:spPr bwMode="auto">
          <a:xfrm>
            <a:off x="6172200" y="5943600"/>
            <a:ext cx="228600" cy="228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11" name="Text Box 6"/>
          <p:cNvSpPr txBox="1">
            <a:spLocks noChangeArrowheads="1"/>
          </p:cNvSpPr>
          <p:nvPr/>
        </p:nvSpPr>
        <p:spPr bwMode="auto">
          <a:xfrm>
            <a:off x="6475413" y="4724400"/>
            <a:ext cx="1600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r>
              <a:rPr lang="en-US" sz="1200"/>
              <a:t>+Explicit SIMDization</a:t>
            </a:r>
          </a:p>
        </p:txBody>
      </p:sp>
      <p:sp>
        <p:nvSpPr>
          <p:cNvPr id="98312" name="Rectangle 7"/>
          <p:cNvSpPr>
            <a:spLocks noChangeArrowheads="1"/>
          </p:cNvSpPr>
          <p:nvPr/>
        </p:nvSpPr>
        <p:spPr bwMode="auto">
          <a:xfrm>
            <a:off x="6172200" y="5638800"/>
            <a:ext cx="228600" cy="228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13" name="Text Box 8"/>
          <p:cNvSpPr txBox="1">
            <a:spLocks noChangeArrowheads="1"/>
          </p:cNvSpPr>
          <p:nvPr/>
        </p:nvSpPr>
        <p:spPr bwMode="auto">
          <a:xfrm>
            <a:off x="6475413" y="5029200"/>
            <a:ext cx="1600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r>
              <a:rPr lang="en-US" sz="1200"/>
              <a:t>+SW Prefetching</a:t>
            </a:r>
          </a:p>
        </p:txBody>
      </p:sp>
      <p:sp>
        <p:nvSpPr>
          <p:cNvPr id="98314" name="Rectangle 9"/>
          <p:cNvSpPr>
            <a:spLocks noChangeArrowheads="1"/>
          </p:cNvSpPr>
          <p:nvPr/>
        </p:nvSpPr>
        <p:spPr bwMode="auto">
          <a:xfrm>
            <a:off x="6169025" y="5334000"/>
            <a:ext cx="228600" cy="2286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15" name="Text Box 10"/>
          <p:cNvSpPr txBox="1">
            <a:spLocks noChangeArrowheads="1"/>
          </p:cNvSpPr>
          <p:nvPr/>
        </p:nvSpPr>
        <p:spPr bwMode="auto">
          <a:xfrm>
            <a:off x="6475413" y="5334000"/>
            <a:ext cx="1600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r>
              <a:rPr lang="en-US" sz="1200"/>
              <a:t>+Unrolling</a:t>
            </a:r>
          </a:p>
        </p:txBody>
      </p:sp>
      <p:sp>
        <p:nvSpPr>
          <p:cNvPr id="98316" name="Rectangle 11"/>
          <p:cNvSpPr>
            <a:spLocks noChangeArrowheads="1"/>
          </p:cNvSpPr>
          <p:nvPr/>
        </p:nvSpPr>
        <p:spPr bwMode="auto">
          <a:xfrm>
            <a:off x="6172200" y="5029200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17" name="Text Box 12"/>
          <p:cNvSpPr txBox="1">
            <a:spLocks noChangeArrowheads="1"/>
          </p:cNvSpPr>
          <p:nvPr/>
        </p:nvSpPr>
        <p:spPr bwMode="auto">
          <a:xfrm>
            <a:off x="6475413" y="5638800"/>
            <a:ext cx="1600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r>
              <a:rPr lang="en-US" sz="1200"/>
              <a:t>+Vectorization</a:t>
            </a:r>
          </a:p>
        </p:txBody>
      </p:sp>
      <p:sp>
        <p:nvSpPr>
          <p:cNvPr id="98318" name="Rectangle 13"/>
          <p:cNvSpPr>
            <a:spLocks noChangeArrowheads="1"/>
          </p:cNvSpPr>
          <p:nvPr/>
        </p:nvSpPr>
        <p:spPr bwMode="auto">
          <a:xfrm>
            <a:off x="6172200" y="4724400"/>
            <a:ext cx="228600" cy="2286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19" name="Text Box 14"/>
          <p:cNvSpPr txBox="1">
            <a:spLocks noChangeArrowheads="1"/>
          </p:cNvSpPr>
          <p:nvPr/>
        </p:nvSpPr>
        <p:spPr bwMode="auto">
          <a:xfrm>
            <a:off x="6475413" y="5943600"/>
            <a:ext cx="1600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r>
              <a:rPr lang="en-US" sz="1200"/>
              <a:t>+Padding</a:t>
            </a:r>
          </a:p>
        </p:txBody>
      </p:sp>
      <p:sp>
        <p:nvSpPr>
          <p:cNvPr id="98320" name="Rectangle 15"/>
          <p:cNvSpPr>
            <a:spLocks noChangeArrowheads="1"/>
          </p:cNvSpPr>
          <p:nvPr/>
        </p:nvSpPr>
        <p:spPr bwMode="auto">
          <a:xfrm>
            <a:off x="6169025" y="6248400"/>
            <a:ext cx="228600" cy="2286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21" name="Text Box 16"/>
          <p:cNvSpPr txBox="1">
            <a:spLocks noChangeArrowheads="1"/>
          </p:cNvSpPr>
          <p:nvPr/>
        </p:nvSpPr>
        <p:spPr bwMode="auto">
          <a:xfrm>
            <a:off x="6475413" y="6248400"/>
            <a:ext cx="1600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r>
              <a:rPr lang="en-US" sz="1200"/>
              <a:t>Naïve+NUMA</a:t>
            </a:r>
          </a:p>
        </p:txBody>
      </p:sp>
      <p:pic>
        <p:nvPicPr>
          <p:cNvPr id="98322" name="Picture 17" descr="sp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3238" y="3884613"/>
            <a:ext cx="2741612" cy="274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8323" name="Picture 18" descr="clovertow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7013" y="1141413"/>
            <a:ext cx="2741612" cy="274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8324" name="Picture 19" descr="barcelona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43238" y="1141413"/>
            <a:ext cx="2741612" cy="274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8325" name="Picture 20" descr="maramba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7013" y="3884613"/>
            <a:ext cx="2741612" cy="274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8326" name="Text Box 21"/>
          <p:cNvSpPr txBox="1">
            <a:spLocks noChangeArrowheads="1"/>
          </p:cNvSpPr>
          <p:nvPr/>
        </p:nvSpPr>
        <p:spPr bwMode="auto">
          <a:xfrm>
            <a:off x="6475413" y="4419600"/>
            <a:ext cx="1600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r>
              <a:rPr lang="en-US" sz="1200"/>
              <a:t>+small pages</a:t>
            </a:r>
          </a:p>
        </p:txBody>
      </p:sp>
      <p:sp>
        <p:nvSpPr>
          <p:cNvPr id="98327" name="Rectangle 22"/>
          <p:cNvSpPr>
            <a:spLocks noChangeArrowheads="1"/>
          </p:cNvSpPr>
          <p:nvPr/>
        </p:nvSpPr>
        <p:spPr bwMode="auto">
          <a:xfrm>
            <a:off x="6172200" y="4419600"/>
            <a:ext cx="228600" cy="22860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Rectangle 12"/>
          <p:cNvSpPr>
            <a:spLocks noChangeArrowheads="1"/>
          </p:cNvSpPr>
          <p:nvPr/>
        </p:nvSpPr>
        <p:spPr bwMode="auto">
          <a:xfrm>
            <a:off x="0" y="1143000"/>
            <a:ext cx="9144000" cy="5410200"/>
          </a:xfrm>
          <a:prstGeom prst="rect">
            <a:avLst/>
          </a:prstGeom>
          <a:solidFill>
            <a:schemeClr val="bg1">
              <a:alpha val="67058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Text Box 8"/>
          <p:cNvSpPr txBox="1">
            <a:spLocks noChangeArrowheads="1"/>
          </p:cNvSpPr>
          <p:nvPr/>
        </p:nvSpPr>
        <p:spPr bwMode="auto">
          <a:xfrm>
            <a:off x="690563" y="1295400"/>
            <a:ext cx="2206625" cy="2057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lIns="88900" tIns="44450" rIns="88900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  <a:defRPr/>
            </a:pPr>
            <a:r>
              <a:rPr lang="en-US" sz="6400" b="1" dirty="0">
                <a:solidFill>
                  <a:srgbClr val="0000FF"/>
                </a:solidFill>
              </a:rPr>
              <a:t>1.6x</a:t>
            </a:r>
            <a:endParaRPr lang="en-US" sz="3200" b="1" dirty="0">
              <a:solidFill>
                <a:srgbClr val="0000FF"/>
              </a:solidFill>
            </a:endParaRPr>
          </a:p>
        </p:txBody>
      </p:sp>
      <p:sp>
        <p:nvSpPr>
          <p:cNvPr id="26" name="Text Box 9"/>
          <p:cNvSpPr txBox="1">
            <a:spLocks noChangeArrowheads="1"/>
          </p:cNvSpPr>
          <p:nvPr/>
        </p:nvSpPr>
        <p:spPr bwMode="auto">
          <a:xfrm>
            <a:off x="3432175" y="1295400"/>
            <a:ext cx="2206625" cy="2057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lIns="88900" tIns="44450" rIns="88900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  <a:defRPr/>
            </a:pPr>
            <a:r>
              <a:rPr lang="en-US" sz="6400" b="1">
                <a:solidFill>
                  <a:srgbClr val="0000FF"/>
                </a:solidFill>
              </a:rPr>
              <a:t>4x</a:t>
            </a:r>
            <a:endParaRPr lang="en-US" sz="3200" b="1">
              <a:solidFill>
                <a:srgbClr val="0000FF"/>
              </a:solidFill>
            </a:endParaRPr>
          </a:p>
        </p:txBody>
      </p:sp>
      <p:sp>
        <p:nvSpPr>
          <p:cNvPr id="27" name="Text Box 10"/>
          <p:cNvSpPr txBox="1">
            <a:spLocks noChangeArrowheads="1"/>
          </p:cNvSpPr>
          <p:nvPr/>
        </p:nvSpPr>
        <p:spPr bwMode="auto">
          <a:xfrm>
            <a:off x="690563" y="4038600"/>
            <a:ext cx="2206625" cy="2057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lIns="88900" tIns="44450" rIns="88900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  <a:defRPr/>
            </a:pPr>
            <a:r>
              <a:rPr lang="en-US" sz="6400" b="1">
                <a:solidFill>
                  <a:srgbClr val="0000FF"/>
                </a:solidFill>
              </a:rPr>
              <a:t>3x</a:t>
            </a:r>
            <a:endParaRPr lang="en-US" sz="3200" b="1">
              <a:solidFill>
                <a:srgbClr val="0000FF"/>
              </a:solidFill>
            </a:endParaRPr>
          </a:p>
        </p:txBody>
      </p:sp>
      <p:sp>
        <p:nvSpPr>
          <p:cNvPr id="28" name="Text Box 11"/>
          <p:cNvSpPr txBox="1">
            <a:spLocks noChangeArrowheads="1"/>
          </p:cNvSpPr>
          <p:nvPr/>
        </p:nvSpPr>
        <p:spPr bwMode="auto">
          <a:xfrm>
            <a:off x="3432175" y="4038600"/>
            <a:ext cx="2206625" cy="2057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lIns="88900" tIns="44450" rIns="88900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  <a:defRPr/>
            </a:pPr>
            <a:r>
              <a:rPr lang="en-US" sz="6400" b="1">
                <a:solidFill>
                  <a:srgbClr val="0000FF"/>
                </a:solidFill>
              </a:rPr>
              <a:t>130x</a:t>
            </a:r>
            <a:endParaRPr lang="en-US" sz="3200" b="1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Ignored MPP (distributed) world</a:t>
            </a:r>
          </a:p>
          <a:p>
            <a:r>
              <a:rPr lang="en-US" dirty="0" smtClean="0"/>
              <a:t>Kept problem size fixed and cubical</a:t>
            </a:r>
          </a:p>
          <a:p>
            <a:r>
              <a:rPr lang="en-US" dirty="0" smtClean="0"/>
              <a:t>When run with only 1 process per SMP, maximizing threads per process always looked best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99BADD-F8EF-F84C-8DD2-E30475D2CD9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9"/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B43FFC1-1147-C64B-A3BF-FE4A484D3651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134147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Hybrid </a:t>
            </a:r>
            <a:r>
              <a:rPr lang="en-US" sz="4000" dirty="0" err="1" smtClean="0"/>
              <a:t>MPI+Pthreads</a:t>
            </a:r>
            <a:r>
              <a:rPr lang="en-US" sz="4000" dirty="0" smtClean="0"/>
              <a:t> Implementations</a:t>
            </a:r>
            <a:endParaRPr lang="en-US" dirty="0"/>
          </a:p>
        </p:txBody>
      </p:sp>
      <p:sp>
        <p:nvSpPr>
          <p:cNvPr id="134148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flow4x1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5486400" y="1143000"/>
            <a:ext cx="3657600" cy="5486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Flat MPI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143000"/>
            <a:ext cx="5030787" cy="5256213"/>
          </a:xfrm>
        </p:spPr>
        <p:txBody>
          <a:bodyPr/>
          <a:lstStyle/>
          <a:p>
            <a:r>
              <a:rPr lang="en-US" dirty="0" smtClean="0"/>
              <a:t>In the flat MPI world, there is one process per core, and only one thread per process</a:t>
            </a:r>
          </a:p>
          <a:p>
            <a:r>
              <a:rPr lang="en-US" dirty="0" smtClean="0"/>
              <a:t>All communication is through MPI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99BADD-F8EF-F84C-8DD2-E30475D2CD9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Hybrid MPI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143000"/>
            <a:ext cx="5030787" cy="5256213"/>
          </a:xfrm>
        </p:spPr>
        <p:txBody>
          <a:bodyPr/>
          <a:lstStyle/>
          <a:p>
            <a:r>
              <a:rPr lang="en-US" sz="1600" dirty="0" smtClean="0"/>
              <a:t>As multicore processors already provide cache coherency for free, we can exploit it to </a:t>
            </a:r>
            <a:r>
              <a:rPr lang="en-US" sz="1600" b="1" dirty="0" smtClean="0">
                <a:solidFill>
                  <a:srgbClr val="0000FF"/>
                </a:solidFill>
              </a:rPr>
              <a:t>reduce MPI overhead and traffic</a:t>
            </a:r>
            <a:r>
              <a:rPr lang="en-US" sz="1600" dirty="0" smtClean="0"/>
              <a:t>.</a:t>
            </a:r>
          </a:p>
          <a:p>
            <a:endParaRPr lang="en-US" sz="1600" dirty="0" smtClean="0"/>
          </a:p>
          <a:p>
            <a:r>
              <a:rPr lang="en-US" sz="1600" dirty="0" smtClean="0"/>
              <a:t>We use </a:t>
            </a:r>
            <a:r>
              <a:rPr lang="en-US" sz="1600" dirty="0" err="1" smtClean="0"/>
              <a:t>pthreads</a:t>
            </a:r>
            <a:r>
              <a:rPr lang="en-US" sz="1600" dirty="0" smtClean="0"/>
              <a:t> for threading</a:t>
            </a:r>
          </a:p>
          <a:p>
            <a:pPr>
              <a:buNone/>
            </a:pPr>
            <a:r>
              <a:rPr lang="en-US" sz="1600" dirty="0" smtClean="0"/>
              <a:t>	(other possibilities exist)</a:t>
            </a:r>
          </a:p>
          <a:p>
            <a:r>
              <a:rPr lang="en-US" sz="1600" dirty="0" smtClean="0"/>
              <a:t>For correctness, we are required to include a intra-process (thread) barrier between function calls for correctness.  </a:t>
            </a:r>
          </a:p>
          <a:p>
            <a:pPr>
              <a:buNone/>
            </a:pPr>
            <a:r>
              <a:rPr lang="en-US" sz="1600" dirty="0" smtClean="0"/>
              <a:t>	(we wrote our own)</a:t>
            </a:r>
          </a:p>
          <a:p>
            <a:endParaRPr lang="en-US" sz="1600" dirty="0" smtClean="0"/>
          </a:p>
          <a:p>
            <a:r>
              <a:rPr lang="en-US" sz="1600" dirty="0" smtClean="0"/>
              <a:t>We can choose any balance between processes/node and threads/process</a:t>
            </a:r>
          </a:p>
          <a:p>
            <a:pPr>
              <a:buNone/>
            </a:pPr>
            <a:r>
              <a:rPr lang="en-US" sz="1600" dirty="0" smtClean="0"/>
              <a:t>	(we explored powers of 2)</a:t>
            </a:r>
          </a:p>
          <a:p>
            <a:pPr>
              <a:buNone/>
            </a:pPr>
            <a:endParaRPr lang="en-US" sz="1600" dirty="0" smtClean="0"/>
          </a:p>
          <a:p>
            <a:r>
              <a:rPr lang="en-US" sz="1600" dirty="0" smtClean="0"/>
              <a:t>We did not assume a thread-safe MPI implementation.  </a:t>
            </a:r>
            <a:r>
              <a:rPr lang="en-US" sz="1600" b="1" dirty="0" smtClean="0">
                <a:solidFill>
                  <a:srgbClr val="FF0080"/>
                </a:solidFill>
              </a:rPr>
              <a:t>As such, only thread 0 performs MPI calls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99BADD-F8EF-F84C-8DD2-E30475D2CD9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pic>
        <p:nvPicPr>
          <p:cNvPr id="6" name="Picture 5" descr="flow1x4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5486400" y="1143000"/>
            <a:ext cx="3657600" cy="5486400"/>
          </a:xfrm>
          <a:prstGeom prst="rect">
            <a:avLst/>
          </a:prstGeom>
        </p:spPr>
      </p:pic>
      <p:pic>
        <p:nvPicPr>
          <p:cNvPr id="7" name="Picture 6" descr="flow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5486400" y="1143000"/>
            <a:ext cx="3657600" cy="5486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828800"/>
            <a:ext cx="8226425" cy="45720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Background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LBMHD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Previous work: Auto-tuning LMBHD on Multicore </a:t>
            </a:r>
            <a:r>
              <a:rPr lang="en-US" dirty="0" err="1" smtClean="0"/>
              <a:t>SMPs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Hybrid MPI-</a:t>
            </a:r>
            <a:r>
              <a:rPr lang="en-US" dirty="0" err="1" smtClean="0"/>
              <a:t>Pthreads</a:t>
            </a:r>
            <a:r>
              <a:rPr lang="en-US" dirty="0" smtClean="0"/>
              <a:t> implementations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Distributed, Hybrid LBMHD Auto-tuning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Results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99BADD-F8EF-F84C-8DD2-E30475D2CD9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9"/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B43FFC1-1147-C64B-A3BF-FE4A484D3651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134147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Distributed, Hybrid </a:t>
            </a:r>
            <a:br>
              <a:rPr lang="en-US" sz="4000" dirty="0" smtClean="0"/>
            </a:br>
            <a:r>
              <a:rPr lang="en-US" sz="4000" dirty="0" smtClean="0"/>
              <a:t>Auto-tuning</a:t>
            </a:r>
            <a:endParaRPr lang="en-US" dirty="0"/>
          </a:p>
        </p:txBody>
      </p:sp>
      <p:sp>
        <p:nvSpPr>
          <p:cNvPr id="134148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 smtClean="0"/>
              <a:t>The Distributed</a:t>
            </a:r>
            <a:br>
              <a:rPr lang="en-US" sz="3000" dirty="0" smtClean="0"/>
            </a:br>
            <a:r>
              <a:rPr lang="en-US" sz="3000" dirty="0" smtClean="0"/>
              <a:t>Auto-tuning Problem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143001"/>
            <a:ext cx="8226425" cy="1295400"/>
          </a:xfrm>
        </p:spPr>
        <p:txBody>
          <a:bodyPr/>
          <a:lstStyle/>
          <a:p>
            <a:r>
              <a:rPr lang="en-US" dirty="0" smtClean="0"/>
              <a:t>We believe that even for relatively large problems, only auto-tuning the local computation (e.g. IPDPS’08) will deliver sub-optimal MPI performance.</a:t>
            </a:r>
          </a:p>
          <a:p>
            <a:r>
              <a:rPr lang="en-US" dirty="0" smtClean="0"/>
              <a:t>We have a </a:t>
            </a:r>
            <a:r>
              <a:rPr lang="en-US" dirty="0" err="1" smtClean="0"/>
              <a:t>combinatoric</a:t>
            </a:r>
            <a:r>
              <a:rPr lang="en-US" dirty="0" smtClean="0"/>
              <a:t> explosion in the search space coupled with a large problem size (number of nodes)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99BADD-F8EF-F84C-8DD2-E30475D2CD9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514600" y="5867400"/>
            <a:ext cx="6400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80"/>
              </a:buClr>
              <a:buSzPct val="85000"/>
              <a:buFont typeface="Wingdings" pitchFamily="-110" charset="2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benchmark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362200" y="5562600"/>
            <a:ext cx="6400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80"/>
              </a:buClr>
              <a:buSzPct val="85000"/>
              <a:buFont typeface="Wingdings" pitchFamily="-110" charset="2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all code 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unrollings/reorderings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209800" y="5257800"/>
            <a:ext cx="6400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80"/>
              </a:buClr>
              <a:buSzPct val="85000"/>
              <a:buFont typeface="Wingdings" pitchFamily="-110" charset="2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all vector lengths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2057400" y="4953000"/>
            <a:ext cx="6400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80"/>
              </a:buClr>
              <a:buSzPct val="85000"/>
              <a:buFont typeface="Wingdings" pitchFamily="-110" charset="2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all prefetching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1905000" y="4648200"/>
            <a:ext cx="6400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80"/>
              </a:buClr>
              <a:buSzPct val="85000"/>
              <a:buFont typeface="Wingdings" pitchFamily="-110" charset="2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all coding styles (reference, 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vectorized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vectorized+SIMDized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1752600" y="4343400"/>
            <a:ext cx="6400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80"/>
              </a:buClr>
              <a:buSzPct val="85000"/>
              <a:buFont typeface="Wingdings" pitchFamily="-110" charset="2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all data structures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1600200" y="4038600"/>
            <a:ext cx="6400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80"/>
              </a:buClr>
              <a:buSzPct val="85000"/>
              <a:buFont typeface="Wingdings" pitchFamily="-110" charset="2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all thread grids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1295400" y="3429000"/>
            <a:ext cx="6400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80"/>
              </a:buClr>
              <a:buSzPct val="85000"/>
              <a:buFont typeface="Wingdings" pitchFamily="-110" charset="2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all aspect ratios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1143000" y="3124200"/>
            <a:ext cx="6400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80"/>
              </a:buClr>
              <a:buSzPct val="85000"/>
              <a:buFont typeface="Wingdings" pitchFamily="-110" charset="2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 each concurrency: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1447800" y="3733800"/>
            <a:ext cx="6400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80"/>
              </a:buClr>
              <a:buSzPct val="85000"/>
              <a:buFont typeface="Wingdings" pitchFamily="-110" charset="2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all process/thread balances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employ a resource-efficient 3-stage greedy algorithm that successively prunes the search space: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010400" y="6543675"/>
            <a:ext cx="2133600" cy="238125"/>
          </a:xfrm>
        </p:spPr>
        <p:txBody>
          <a:bodyPr/>
          <a:lstStyle/>
          <a:p>
            <a:pPr>
              <a:defRPr/>
            </a:pPr>
            <a:fld id="{6D99BADD-F8EF-F84C-8DD2-E30475D2CD91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grpSp>
        <p:nvGrpSpPr>
          <p:cNvPr id="42" name="Group 41"/>
          <p:cNvGrpSpPr/>
          <p:nvPr/>
        </p:nvGrpSpPr>
        <p:grpSpPr>
          <a:xfrm>
            <a:off x="1143000" y="1905000"/>
            <a:ext cx="7162800" cy="1828800"/>
            <a:chOff x="1143000" y="1905000"/>
            <a:chExt cx="7162800" cy="1828800"/>
          </a:xfrm>
        </p:grpSpPr>
        <p:sp>
          <p:nvSpPr>
            <p:cNvPr id="24" name="Content Placeholder 2"/>
            <p:cNvSpPr txBox="1">
              <a:spLocks/>
            </p:cNvSpPr>
            <p:nvPr/>
          </p:nvSpPr>
          <p:spPr bwMode="auto">
            <a:xfrm>
              <a:off x="1905000" y="3429000"/>
              <a:ext cx="6400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342900" marR="0" lvl="0" indent="-34290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80"/>
                </a:buClr>
                <a:buSzPct val="85000"/>
                <a:buFont typeface="Wingdings" pitchFamily="-110" charset="2"/>
                <a:buNone/>
                <a:tabLst/>
                <a:defRPr/>
              </a:pPr>
              <a:r>
                <a:rPr kumimoji="0" lang="en-US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benchmark</a:t>
              </a:r>
              <a:endPara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5" name="Content Placeholder 2"/>
            <p:cNvSpPr txBox="1">
              <a:spLocks/>
            </p:cNvSpPr>
            <p:nvPr/>
          </p:nvSpPr>
          <p:spPr bwMode="auto">
            <a:xfrm>
              <a:off x="1752600" y="3124200"/>
              <a:ext cx="6400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342900" marR="0" lvl="0" indent="-34290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80"/>
                </a:buClr>
                <a:buSzPct val="85000"/>
                <a:buFont typeface="Wingdings" pitchFamily="-110" charset="2"/>
                <a:buNone/>
                <a:tabLst/>
                <a:defRPr/>
              </a:pPr>
              <a:r>
                <a:rPr kumimoji="0" lang="en-US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for all code </a:t>
              </a:r>
              <a:r>
                <a:rPr kumimoji="0" lang="en-US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unrollings/reorderings</a:t>
              </a:r>
              <a:endPara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" name="Content Placeholder 2"/>
            <p:cNvSpPr txBox="1">
              <a:spLocks/>
            </p:cNvSpPr>
            <p:nvPr/>
          </p:nvSpPr>
          <p:spPr bwMode="auto">
            <a:xfrm>
              <a:off x="1600200" y="2819400"/>
              <a:ext cx="6400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342900" marR="0" lvl="0" indent="-34290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80"/>
                </a:buClr>
                <a:buSzPct val="85000"/>
                <a:buFont typeface="Wingdings" pitchFamily="-110" charset="2"/>
                <a:buNone/>
                <a:tabLst/>
                <a:defRPr/>
              </a:pPr>
              <a:r>
                <a:rPr kumimoji="0" lang="en-US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for all vector lengths</a:t>
              </a:r>
            </a:p>
          </p:txBody>
        </p:sp>
        <p:sp>
          <p:nvSpPr>
            <p:cNvPr id="27" name="Content Placeholder 2"/>
            <p:cNvSpPr txBox="1">
              <a:spLocks/>
            </p:cNvSpPr>
            <p:nvPr/>
          </p:nvSpPr>
          <p:spPr bwMode="auto">
            <a:xfrm>
              <a:off x="1447800" y="2514600"/>
              <a:ext cx="6400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342900" marR="0" lvl="0" indent="-34290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80"/>
                </a:buClr>
                <a:buSzPct val="85000"/>
                <a:buFont typeface="Wingdings" pitchFamily="-110" charset="2"/>
                <a:buNone/>
                <a:tabLst/>
                <a:defRPr/>
              </a:pPr>
              <a:r>
                <a:rPr kumimoji="0" lang="en-US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for all prefetching</a:t>
              </a:r>
            </a:p>
          </p:txBody>
        </p:sp>
        <p:sp>
          <p:nvSpPr>
            <p:cNvPr id="28" name="Content Placeholder 2"/>
            <p:cNvSpPr txBox="1">
              <a:spLocks/>
            </p:cNvSpPr>
            <p:nvPr/>
          </p:nvSpPr>
          <p:spPr bwMode="auto">
            <a:xfrm>
              <a:off x="1295400" y="2209800"/>
              <a:ext cx="6400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342900" marR="0" lvl="0" indent="-34290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80"/>
                </a:buClr>
                <a:buSzPct val="85000"/>
                <a:buFont typeface="Wingdings" pitchFamily="-110" charset="2"/>
                <a:buNone/>
                <a:tabLst/>
                <a:defRPr/>
              </a:pPr>
              <a:r>
                <a:rPr kumimoji="0" lang="en-US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for all coding styles (reference, </a:t>
              </a:r>
              <a:r>
                <a:rPr kumimoji="0" lang="en-US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vectorized</a:t>
              </a:r>
              <a:r>
                <a:rPr kumimoji="0" lang="en-US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, </a:t>
              </a:r>
              <a:r>
                <a:rPr kumimoji="0" lang="en-US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vectorized+SIMDized</a:t>
              </a:r>
              <a:r>
                <a:rPr kumimoji="0" lang="en-US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)</a:t>
              </a:r>
            </a:p>
          </p:txBody>
        </p:sp>
        <p:sp>
          <p:nvSpPr>
            <p:cNvPr id="29" name="Content Placeholder 2"/>
            <p:cNvSpPr txBox="1">
              <a:spLocks/>
            </p:cNvSpPr>
            <p:nvPr/>
          </p:nvSpPr>
          <p:spPr bwMode="auto">
            <a:xfrm>
              <a:off x="1143000" y="1905000"/>
              <a:ext cx="6400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342900" marR="0" lvl="0" indent="-34290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80"/>
                </a:buClr>
                <a:buSzPct val="85000"/>
                <a:buFont typeface="Wingdings" pitchFamily="-110" charset="2"/>
                <a:buNone/>
                <a:tabLst/>
                <a:defRPr/>
              </a:pPr>
              <a:r>
                <a:rPr kumimoji="0" lang="en-US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for all data structures</a:t>
              </a: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1143000" y="3886200"/>
            <a:ext cx="7010400" cy="1524000"/>
            <a:chOff x="1143000" y="3886200"/>
            <a:chExt cx="7010400" cy="1524000"/>
          </a:xfrm>
        </p:grpSpPr>
        <p:sp>
          <p:nvSpPr>
            <p:cNvPr id="30" name="Content Placeholder 2"/>
            <p:cNvSpPr txBox="1">
              <a:spLocks/>
            </p:cNvSpPr>
            <p:nvPr/>
          </p:nvSpPr>
          <p:spPr bwMode="auto">
            <a:xfrm>
              <a:off x="1600200" y="4800600"/>
              <a:ext cx="6400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342900" marR="0" lvl="0" indent="-34290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80"/>
                </a:buClr>
                <a:buSzPct val="85000"/>
                <a:buFont typeface="Wingdings" pitchFamily="-110" charset="2"/>
                <a:buNone/>
                <a:tabLst/>
                <a:defRPr/>
              </a:pPr>
              <a:r>
                <a:rPr kumimoji="0" lang="en-US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for all thread grids</a:t>
              </a:r>
            </a:p>
          </p:txBody>
        </p:sp>
        <p:sp>
          <p:nvSpPr>
            <p:cNvPr id="31" name="Content Placeholder 2"/>
            <p:cNvSpPr txBox="1">
              <a:spLocks/>
            </p:cNvSpPr>
            <p:nvPr/>
          </p:nvSpPr>
          <p:spPr bwMode="auto">
            <a:xfrm>
              <a:off x="1295400" y="4191000"/>
              <a:ext cx="6400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342900" marR="0" lvl="0" indent="-34290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80"/>
                </a:buClr>
                <a:buSzPct val="85000"/>
                <a:buFont typeface="Wingdings" pitchFamily="-110" charset="2"/>
                <a:buNone/>
                <a:tabLst/>
                <a:defRPr/>
              </a:pPr>
              <a:r>
                <a:rPr kumimoji="0" lang="en-US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for all aspect ratios</a:t>
              </a:r>
            </a:p>
          </p:txBody>
        </p:sp>
        <p:sp>
          <p:nvSpPr>
            <p:cNvPr id="32" name="Content Placeholder 2"/>
            <p:cNvSpPr txBox="1">
              <a:spLocks/>
            </p:cNvSpPr>
            <p:nvPr/>
          </p:nvSpPr>
          <p:spPr bwMode="auto">
            <a:xfrm>
              <a:off x="1143000" y="3886200"/>
              <a:ext cx="6400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342900" marR="0" lvl="0" indent="-34290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80"/>
                </a:buClr>
                <a:buSzPct val="85000"/>
                <a:buFont typeface="Wingdings" pitchFamily="-110" charset="2"/>
                <a:buNone/>
                <a:tabLst/>
                <a:defRPr/>
              </a:pPr>
              <a:r>
                <a:rPr kumimoji="0" lang="en-US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at limited concurrency (single node):</a:t>
              </a:r>
            </a:p>
          </p:txBody>
        </p:sp>
        <p:sp>
          <p:nvSpPr>
            <p:cNvPr id="33" name="Content Placeholder 2"/>
            <p:cNvSpPr txBox="1">
              <a:spLocks/>
            </p:cNvSpPr>
            <p:nvPr/>
          </p:nvSpPr>
          <p:spPr bwMode="auto">
            <a:xfrm>
              <a:off x="1447800" y="4495800"/>
              <a:ext cx="6400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342900" marR="0" lvl="0" indent="-34290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80"/>
                </a:buClr>
                <a:buSzPct val="85000"/>
                <a:buFont typeface="Wingdings" pitchFamily="-110" charset="2"/>
                <a:buNone/>
                <a:tabLst/>
                <a:defRPr/>
              </a:pPr>
              <a:r>
                <a:rPr kumimoji="0" lang="en-US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for all process/thread balances</a:t>
              </a:r>
            </a:p>
          </p:txBody>
        </p:sp>
        <p:sp>
          <p:nvSpPr>
            <p:cNvPr id="38" name="Content Placeholder 2"/>
            <p:cNvSpPr txBox="1">
              <a:spLocks/>
            </p:cNvSpPr>
            <p:nvPr/>
          </p:nvSpPr>
          <p:spPr bwMode="auto">
            <a:xfrm>
              <a:off x="1752600" y="5105400"/>
              <a:ext cx="6400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342900" marR="0" lvl="0" indent="-34290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80"/>
                </a:buClr>
                <a:buSzPct val="85000"/>
                <a:buFont typeface="Wingdings" pitchFamily="-110" charset="2"/>
                <a:buNone/>
                <a:tabLst/>
                <a:defRPr/>
              </a:pPr>
              <a:r>
                <a:rPr kumimoji="0" lang="en-US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benchmark</a:t>
              </a:r>
              <a:endPara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1143000" y="5562600"/>
            <a:ext cx="6705600" cy="914400"/>
            <a:chOff x="1143000" y="5562600"/>
            <a:chExt cx="6705600" cy="914400"/>
          </a:xfrm>
        </p:grpSpPr>
        <p:sp>
          <p:nvSpPr>
            <p:cNvPr id="36" name="Content Placeholder 2"/>
            <p:cNvSpPr txBox="1">
              <a:spLocks/>
            </p:cNvSpPr>
            <p:nvPr/>
          </p:nvSpPr>
          <p:spPr bwMode="auto">
            <a:xfrm>
              <a:off x="1143000" y="5562600"/>
              <a:ext cx="6400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342900" marR="0" lvl="0" indent="-34290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80"/>
                </a:buClr>
                <a:buSzPct val="85000"/>
                <a:buFont typeface="Wingdings" pitchFamily="-110" charset="2"/>
                <a:buNone/>
                <a:tabLst/>
                <a:defRPr/>
              </a:pPr>
              <a:r>
                <a:rPr kumimoji="0" lang="en-US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at full concurrency:</a:t>
              </a:r>
            </a:p>
          </p:txBody>
        </p:sp>
        <p:sp>
          <p:nvSpPr>
            <p:cNvPr id="37" name="Content Placeholder 2"/>
            <p:cNvSpPr txBox="1">
              <a:spLocks/>
            </p:cNvSpPr>
            <p:nvPr/>
          </p:nvSpPr>
          <p:spPr bwMode="auto">
            <a:xfrm>
              <a:off x="1295400" y="5867400"/>
              <a:ext cx="6400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342900" marR="0" lvl="0" indent="-34290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80"/>
                </a:buClr>
                <a:buSzPct val="85000"/>
                <a:buFont typeface="Wingdings" pitchFamily="-110" charset="2"/>
                <a:buNone/>
                <a:tabLst/>
                <a:defRPr/>
              </a:pPr>
              <a:r>
                <a:rPr kumimoji="0" lang="en-US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for all process/thread balances</a:t>
              </a:r>
            </a:p>
          </p:txBody>
        </p:sp>
        <p:sp>
          <p:nvSpPr>
            <p:cNvPr id="39" name="Content Placeholder 2"/>
            <p:cNvSpPr txBox="1">
              <a:spLocks/>
            </p:cNvSpPr>
            <p:nvPr/>
          </p:nvSpPr>
          <p:spPr bwMode="auto">
            <a:xfrm>
              <a:off x="1447800" y="6172200"/>
              <a:ext cx="6400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342900" marR="0" lvl="0" indent="-34290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80"/>
                </a:buClr>
                <a:buSzPct val="85000"/>
                <a:buFont typeface="Wingdings" pitchFamily="-110" charset="2"/>
                <a:buNone/>
                <a:tabLst/>
                <a:defRPr/>
              </a:pPr>
              <a:r>
                <a:rPr kumimoji="0" lang="en-US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benchmark</a:t>
              </a:r>
              <a:endPara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99BADD-F8EF-F84C-8DD2-E30475D2CD91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pic>
        <p:nvPicPr>
          <p:cNvPr id="5" name="Picture 4" descr="codingstyle_franklin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4343400" y="1828800"/>
            <a:ext cx="4572000" cy="4572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stage 1, we prune the code generation space.</a:t>
            </a:r>
          </a:p>
          <a:p>
            <a:r>
              <a:rPr lang="en-US" dirty="0" smtClean="0"/>
              <a:t>We ran this as a 128</a:t>
            </a:r>
            <a:r>
              <a:rPr lang="en-US" baseline="30000" dirty="0" smtClean="0"/>
              <a:t>3</a:t>
            </a:r>
            <a:r>
              <a:rPr lang="en-US" dirty="0" smtClean="0"/>
              <a:t> problem with 4 threads.</a:t>
            </a:r>
          </a:p>
          <a:p>
            <a:r>
              <a:rPr lang="en-US" dirty="0" smtClean="0"/>
              <a:t>As VL, unrolling, and </a:t>
            </a:r>
          </a:p>
          <a:p>
            <a:pPr>
              <a:buNone/>
            </a:pPr>
            <a:r>
              <a:rPr lang="en-US" dirty="0" smtClean="0"/>
              <a:t>	reordering may be problem</a:t>
            </a:r>
          </a:p>
          <a:p>
            <a:pPr>
              <a:buNone/>
            </a:pPr>
            <a:r>
              <a:rPr lang="en-US" dirty="0" smtClean="0"/>
              <a:t>	dependent, we only prune:</a:t>
            </a:r>
          </a:p>
          <a:p>
            <a:pPr lvl="1"/>
            <a:r>
              <a:rPr lang="en-US" dirty="0" smtClean="0"/>
              <a:t>padding</a:t>
            </a:r>
          </a:p>
          <a:p>
            <a:pPr lvl="1"/>
            <a:r>
              <a:rPr lang="en-US" dirty="0" smtClean="0"/>
              <a:t>coding style</a:t>
            </a:r>
          </a:p>
          <a:p>
            <a:pPr lvl="1"/>
            <a:r>
              <a:rPr lang="en-US" dirty="0" smtClean="0"/>
              <a:t>prefetch distance</a:t>
            </a:r>
          </a:p>
          <a:p>
            <a:r>
              <a:rPr lang="en-US" dirty="0" smtClean="0"/>
              <a:t>We observe that </a:t>
            </a:r>
            <a:r>
              <a:rPr lang="en-US" dirty="0" err="1" smtClean="0"/>
              <a:t>vectorization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with </a:t>
            </a:r>
            <a:r>
              <a:rPr lang="en-US" dirty="0" err="1" smtClean="0"/>
              <a:t>SIMDization</a:t>
            </a:r>
            <a:r>
              <a:rPr lang="en-US" dirty="0" smtClean="0"/>
              <a:t>, and a</a:t>
            </a:r>
          </a:p>
          <a:p>
            <a:pPr>
              <a:buNone/>
            </a:pPr>
            <a:r>
              <a:rPr lang="en-US" dirty="0" smtClean="0"/>
              <a:t>	prefetch distance of 1 cache</a:t>
            </a:r>
          </a:p>
          <a:p>
            <a:pPr>
              <a:buNone/>
            </a:pPr>
            <a:r>
              <a:rPr lang="en-US" dirty="0" smtClean="0"/>
              <a:t>	line worked best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143000"/>
            <a:ext cx="6400800" cy="5256213"/>
          </a:xfrm>
        </p:spPr>
        <p:txBody>
          <a:bodyPr/>
          <a:lstStyle/>
          <a:p>
            <a:r>
              <a:rPr lang="en-US" dirty="0" smtClean="0"/>
              <a:t>Suppose we wish to explore this color-coded optimization space.</a:t>
            </a:r>
          </a:p>
          <a:p>
            <a:r>
              <a:rPr lang="en-US" dirty="0" smtClean="0"/>
              <a:t>In the serial world (or fully threaded nodes), </a:t>
            </a:r>
          </a:p>
          <a:p>
            <a:pPr>
              <a:buNone/>
            </a:pPr>
            <a:r>
              <a:rPr lang="en-US" dirty="0" smtClean="0"/>
              <a:t>	the tuning is easily run</a:t>
            </a:r>
          </a:p>
          <a:p>
            <a:r>
              <a:rPr lang="en-US" dirty="0" smtClean="0"/>
              <a:t>However, in the MPI or hybrid world a problem arises as processes are not guaranteed to be synchronized.</a:t>
            </a:r>
          </a:p>
          <a:p>
            <a:r>
              <a:rPr lang="en-US" dirty="0" smtClean="0"/>
              <a:t>As such, one process may execute some optimizations faster than others simply due to fortuitous scheduling with another processes’ trials</a:t>
            </a:r>
          </a:p>
          <a:p>
            <a:endParaRPr lang="en-US" dirty="0" smtClean="0"/>
          </a:p>
          <a:p>
            <a:r>
              <a:rPr lang="en-US" dirty="0" smtClean="0"/>
              <a:t>Solution: add an </a:t>
            </a:r>
            <a:r>
              <a:rPr lang="en-US" dirty="0" err="1" smtClean="0"/>
              <a:t>MPI_barrier</a:t>
            </a:r>
            <a:r>
              <a:rPr lang="en-US" dirty="0" smtClean="0"/>
              <a:t>() around each trial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99BADD-F8EF-F84C-8DD2-E30475D2CD91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grpSp>
        <p:nvGrpSpPr>
          <p:cNvPr id="29" name="Group 28"/>
          <p:cNvGrpSpPr/>
          <p:nvPr/>
        </p:nvGrpSpPr>
        <p:grpSpPr>
          <a:xfrm>
            <a:off x="7620000" y="1752600"/>
            <a:ext cx="457200" cy="3429000"/>
            <a:chOff x="7086600" y="1600200"/>
            <a:chExt cx="457200" cy="3429000"/>
          </a:xfrm>
        </p:grpSpPr>
        <p:sp>
          <p:nvSpPr>
            <p:cNvPr id="5" name="Rectangle 4"/>
            <p:cNvSpPr/>
            <p:nvPr/>
          </p:nvSpPr>
          <p:spPr bwMode="auto">
            <a:xfrm>
              <a:off x="7086600" y="1600200"/>
              <a:ext cx="457200" cy="228600"/>
            </a:xfrm>
            <a:prstGeom prst="rect">
              <a:avLst/>
            </a:prstGeom>
            <a:solidFill>
              <a:srgbClr val="FF666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  <a:ea typeface="ＭＳ Ｐゴシック" pitchFamily="-110" charset="-128"/>
                <a:cs typeface="ＭＳ Ｐゴシック" pitchFamily="-110" charset="-128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7086600" y="1828800"/>
              <a:ext cx="457200" cy="304800"/>
            </a:xfrm>
            <a:prstGeom prst="rect">
              <a:avLst/>
            </a:prstGeom>
            <a:solidFill>
              <a:srgbClr val="FFCC6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  <a:ea typeface="ＭＳ Ｐゴシック" pitchFamily="-110" charset="-128"/>
                <a:cs typeface="ＭＳ Ｐゴシック" pitchFamily="-110" charset="-128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7086600" y="2133600"/>
              <a:ext cx="457200" cy="381000"/>
            </a:xfrm>
            <a:prstGeom prst="rect">
              <a:avLst/>
            </a:prstGeom>
            <a:solidFill>
              <a:srgbClr val="FFFF6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  <a:ea typeface="ＭＳ Ｐゴシック" pitchFamily="-110" charset="-128"/>
                <a:cs typeface="ＭＳ Ｐゴシック" pitchFamily="-110" charset="-128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7086600" y="2514600"/>
              <a:ext cx="457200" cy="152400"/>
            </a:xfrm>
            <a:prstGeom prst="rect">
              <a:avLst/>
            </a:prstGeom>
            <a:solidFill>
              <a:srgbClr val="CCFF6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  <a:ea typeface="ＭＳ Ｐゴシック" pitchFamily="-110" charset="-128"/>
                <a:cs typeface="ＭＳ Ｐゴシック" pitchFamily="-110" charset="-128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7086600" y="2667000"/>
              <a:ext cx="457200" cy="304800"/>
            </a:xfrm>
            <a:prstGeom prst="rect">
              <a:avLst/>
            </a:prstGeom>
            <a:solidFill>
              <a:srgbClr val="66FF6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  <a:ea typeface="ＭＳ Ｐゴシック" pitchFamily="-110" charset="-128"/>
                <a:cs typeface="ＭＳ Ｐゴシック" pitchFamily="-110" charset="-128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7086600" y="2971800"/>
              <a:ext cx="457200" cy="457200"/>
            </a:xfrm>
            <a:prstGeom prst="rect">
              <a:avLst/>
            </a:prstGeom>
            <a:solidFill>
              <a:srgbClr val="66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  <a:ea typeface="ＭＳ Ｐゴシック" pitchFamily="-110" charset="-128"/>
                <a:cs typeface="ＭＳ Ｐゴシック" pitchFamily="-110" charset="-128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7086600" y="3429000"/>
              <a:ext cx="457200" cy="609600"/>
            </a:xfrm>
            <a:prstGeom prst="rect">
              <a:avLst/>
            </a:prstGeom>
            <a:solidFill>
              <a:srgbClr val="66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  <a:ea typeface="ＭＳ Ｐゴシック" pitchFamily="-110" charset="-128"/>
                <a:cs typeface="ＭＳ Ｐゴシック" pitchFamily="-110" charset="-128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7086600" y="4038600"/>
              <a:ext cx="457200" cy="381000"/>
            </a:xfrm>
            <a:prstGeom prst="rect">
              <a:avLst/>
            </a:prstGeom>
            <a:solidFill>
              <a:srgbClr val="66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  <a:ea typeface="ＭＳ Ｐゴシック" pitchFamily="-110" charset="-128"/>
                <a:cs typeface="ＭＳ Ｐゴシック" pitchFamily="-110" charset="-128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7086600" y="4419600"/>
              <a:ext cx="457200" cy="228600"/>
            </a:xfrm>
            <a:prstGeom prst="rect">
              <a:avLst/>
            </a:prstGeom>
            <a:solidFill>
              <a:srgbClr val="6666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  <a:ea typeface="ＭＳ Ｐゴシック" pitchFamily="-110" charset="-128"/>
                <a:cs typeface="ＭＳ Ｐゴシック" pitchFamily="-110" charset="-128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7086600" y="4648200"/>
              <a:ext cx="457200" cy="228600"/>
            </a:xfrm>
            <a:prstGeom prst="rect">
              <a:avLst/>
            </a:prstGeom>
            <a:solidFill>
              <a:srgbClr val="CC66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  <a:ea typeface="ＭＳ Ｐゴシック" pitchFamily="-110" charset="-128"/>
                <a:cs typeface="ＭＳ Ｐゴシック" pitchFamily="-110" charset="-128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7086600" y="4876800"/>
              <a:ext cx="457200" cy="152400"/>
            </a:xfrm>
            <a:prstGeom prst="rect">
              <a:avLst/>
            </a:prstGeom>
            <a:solidFill>
              <a:srgbClr val="FF66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  <a:ea typeface="ＭＳ Ｐゴシック" pitchFamily="-110" charset="-128"/>
                <a:cs typeface="ＭＳ Ｐゴシック" pitchFamily="-110" charset="-128"/>
              </a:endParaRPr>
            </a:p>
          </p:txBody>
        </p:sp>
      </p:grpSp>
      <p:cxnSp>
        <p:nvCxnSpPr>
          <p:cNvPr id="56" name="Straight Arrow Connector 55"/>
          <p:cNvCxnSpPr/>
          <p:nvPr/>
        </p:nvCxnSpPr>
        <p:spPr bwMode="auto">
          <a:xfrm rot="5400000">
            <a:off x="4610894" y="3923506"/>
            <a:ext cx="43434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62" name="TextBox 61"/>
          <p:cNvSpPr txBox="1"/>
          <p:nvPr/>
        </p:nvSpPr>
        <p:spPr>
          <a:xfrm rot="16200000">
            <a:off x="6219110" y="2086689"/>
            <a:ext cx="9144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dirty="0" smtClean="0"/>
              <a:t>time</a:t>
            </a:r>
            <a:endParaRPr lang="en-US" dirty="0"/>
          </a:p>
        </p:txBody>
      </p:sp>
      <p:grpSp>
        <p:nvGrpSpPr>
          <p:cNvPr id="61" name="Group 60"/>
          <p:cNvGrpSpPr/>
          <p:nvPr/>
        </p:nvGrpSpPr>
        <p:grpSpPr>
          <a:xfrm>
            <a:off x="6934200" y="1447800"/>
            <a:ext cx="1828800" cy="4572000"/>
            <a:chOff x="9067800" y="2286000"/>
            <a:chExt cx="1828800" cy="4572000"/>
          </a:xfrm>
        </p:grpSpPr>
        <p:sp>
          <p:nvSpPr>
            <p:cNvPr id="54" name="Rectangle 53"/>
            <p:cNvSpPr/>
            <p:nvPr/>
          </p:nvSpPr>
          <p:spPr bwMode="auto">
            <a:xfrm>
              <a:off x="9067800" y="2286000"/>
              <a:ext cx="1828800" cy="4572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  <a:ea typeface="ＭＳ Ｐゴシック" pitchFamily="-110" charset="-128"/>
                <a:cs typeface="ＭＳ Ｐゴシック" pitchFamily="-110" charset="-128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9296400" y="2590800"/>
              <a:ext cx="457200" cy="76200"/>
            </a:xfrm>
            <a:prstGeom prst="rect">
              <a:avLst/>
            </a:prstGeom>
            <a:solidFill>
              <a:srgbClr val="FF666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  <a:ea typeface="ＭＳ Ｐゴシック" pitchFamily="-110" charset="-128"/>
                <a:cs typeface="ＭＳ Ｐゴシック" pitchFamily="-110" charset="-128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9296400" y="2667000"/>
              <a:ext cx="457200" cy="76200"/>
            </a:xfrm>
            <a:prstGeom prst="rect">
              <a:avLst/>
            </a:prstGeom>
            <a:solidFill>
              <a:srgbClr val="FFCC6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  <a:ea typeface="ＭＳ Ｐゴシック" pitchFamily="-110" charset="-128"/>
                <a:cs typeface="ＭＳ Ｐゴシック" pitchFamily="-110" charset="-128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9296400" y="2743200"/>
              <a:ext cx="457200" cy="152400"/>
            </a:xfrm>
            <a:prstGeom prst="rect">
              <a:avLst/>
            </a:prstGeom>
            <a:solidFill>
              <a:srgbClr val="FFFF6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  <a:ea typeface="ＭＳ Ｐゴシック" pitchFamily="-110" charset="-128"/>
                <a:cs typeface="ＭＳ Ｐゴシック" pitchFamily="-110" charset="-128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9296400" y="2895600"/>
              <a:ext cx="457200" cy="152400"/>
            </a:xfrm>
            <a:prstGeom prst="rect">
              <a:avLst/>
            </a:prstGeom>
            <a:solidFill>
              <a:srgbClr val="CCFF6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  <a:ea typeface="ＭＳ Ｐゴシック" pitchFamily="-110" charset="-128"/>
                <a:cs typeface="ＭＳ Ｐゴシック" pitchFamily="-110" charset="-128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9296400" y="3048000"/>
              <a:ext cx="457200" cy="152400"/>
            </a:xfrm>
            <a:prstGeom prst="rect">
              <a:avLst/>
            </a:prstGeom>
            <a:solidFill>
              <a:srgbClr val="66FF6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  <a:ea typeface="ＭＳ Ｐゴシック" pitchFamily="-110" charset="-128"/>
                <a:cs typeface="ＭＳ Ｐゴシック" pitchFamily="-110" charset="-128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9296400" y="3200400"/>
              <a:ext cx="457200" cy="76200"/>
            </a:xfrm>
            <a:prstGeom prst="rect">
              <a:avLst/>
            </a:prstGeom>
            <a:solidFill>
              <a:srgbClr val="66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  <a:ea typeface="ＭＳ Ｐゴシック" pitchFamily="-110" charset="-128"/>
                <a:cs typeface="ＭＳ Ｐゴシック" pitchFamily="-110" charset="-128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9296400" y="3276600"/>
              <a:ext cx="457200" cy="304800"/>
            </a:xfrm>
            <a:prstGeom prst="rect">
              <a:avLst/>
            </a:prstGeom>
            <a:solidFill>
              <a:srgbClr val="66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  <a:ea typeface="ＭＳ Ｐゴシック" pitchFamily="-110" charset="-128"/>
                <a:cs typeface="ＭＳ Ｐゴシック" pitchFamily="-110" charset="-128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9296400" y="3581400"/>
              <a:ext cx="457200" cy="685800"/>
            </a:xfrm>
            <a:prstGeom prst="rect">
              <a:avLst/>
            </a:prstGeom>
            <a:solidFill>
              <a:srgbClr val="66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  <a:ea typeface="ＭＳ Ｐゴシック" pitchFamily="-110" charset="-128"/>
                <a:cs typeface="ＭＳ Ｐゴシック" pitchFamily="-110" charset="-128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9296400" y="4267200"/>
              <a:ext cx="457200" cy="457200"/>
            </a:xfrm>
            <a:prstGeom prst="rect">
              <a:avLst/>
            </a:prstGeom>
            <a:solidFill>
              <a:srgbClr val="6666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  <a:ea typeface="ＭＳ Ｐゴシック" pitchFamily="-110" charset="-128"/>
                <a:cs typeface="ＭＳ Ｐゴシック" pitchFamily="-110" charset="-128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9296400" y="4724400"/>
              <a:ext cx="457200" cy="457200"/>
            </a:xfrm>
            <a:prstGeom prst="rect">
              <a:avLst/>
            </a:prstGeom>
            <a:solidFill>
              <a:srgbClr val="CC66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  <a:ea typeface="ＭＳ Ｐゴシック" pitchFamily="-110" charset="-128"/>
                <a:cs typeface="ＭＳ Ｐゴシック" pitchFamily="-110" charset="-128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9296400" y="5181600"/>
              <a:ext cx="457200" cy="457200"/>
            </a:xfrm>
            <a:prstGeom prst="rect">
              <a:avLst/>
            </a:prstGeom>
            <a:solidFill>
              <a:srgbClr val="FF66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  <a:ea typeface="ＭＳ Ｐゴシック" pitchFamily="-110" charset="-128"/>
                <a:cs typeface="ＭＳ Ｐゴシック" pitchFamily="-110" charset="-128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10210800" y="3276600"/>
              <a:ext cx="457200" cy="304800"/>
            </a:xfrm>
            <a:prstGeom prst="rect">
              <a:avLst/>
            </a:prstGeom>
            <a:solidFill>
              <a:srgbClr val="FF666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  <a:ea typeface="ＭＳ Ｐゴシック" pitchFamily="-110" charset="-128"/>
                <a:cs typeface="ＭＳ Ｐゴシック" pitchFamily="-110" charset="-128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10210800" y="3581400"/>
              <a:ext cx="457200" cy="304800"/>
            </a:xfrm>
            <a:prstGeom prst="rect">
              <a:avLst/>
            </a:prstGeom>
            <a:solidFill>
              <a:srgbClr val="FFCC6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  <a:ea typeface="ＭＳ Ｐゴシック" pitchFamily="-110" charset="-128"/>
                <a:cs typeface="ＭＳ Ｐゴシック" pitchFamily="-110" charset="-128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10210800" y="3886200"/>
              <a:ext cx="457200" cy="381000"/>
            </a:xfrm>
            <a:prstGeom prst="rect">
              <a:avLst/>
            </a:prstGeom>
            <a:solidFill>
              <a:srgbClr val="FFFF6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  <a:ea typeface="ＭＳ Ｐゴシック" pitchFamily="-110" charset="-128"/>
                <a:cs typeface="ＭＳ Ｐゴシック" pitchFamily="-110" charset="-128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10210800" y="4267200"/>
              <a:ext cx="457200" cy="152400"/>
            </a:xfrm>
            <a:prstGeom prst="rect">
              <a:avLst/>
            </a:prstGeom>
            <a:solidFill>
              <a:srgbClr val="CCFF6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  <a:ea typeface="ＭＳ Ｐゴシック" pitchFamily="-110" charset="-128"/>
                <a:cs typeface="ＭＳ Ｐゴシック" pitchFamily="-110" charset="-128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10210800" y="4419600"/>
              <a:ext cx="457200" cy="304800"/>
            </a:xfrm>
            <a:prstGeom prst="rect">
              <a:avLst/>
            </a:prstGeom>
            <a:solidFill>
              <a:srgbClr val="66FF6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  <a:ea typeface="ＭＳ Ｐゴシック" pitchFamily="-110" charset="-128"/>
                <a:cs typeface="ＭＳ Ｐゴシック" pitchFamily="-110" charset="-128"/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10210800" y="4724400"/>
              <a:ext cx="457200" cy="457200"/>
            </a:xfrm>
            <a:prstGeom prst="rect">
              <a:avLst/>
            </a:prstGeom>
            <a:solidFill>
              <a:srgbClr val="66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  <a:ea typeface="ＭＳ Ｐゴシック" pitchFamily="-110" charset="-128"/>
                <a:cs typeface="ＭＳ Ｐゴシック" pitchFamily="-110" charset="-128"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10210800" y="5181600"/>
              <a:ext cx="457200" cy="609600"/>
            </a:xfrm>
            <a:prstGeom prst="rect">
              <a:avLst/>
            </a:prstGeom>
            <a:solidFill>
              <a:srgbClr val="66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  <a:ea typeface="ＭＳ Ｐゴシック" pitchFamily="-110" charset="-128"/>
                <a:cs typeface="ＭＳ Ｐゴシック" pitchFamily="-110" charset="-128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10210800" y="5791200"/>
              <a:ext cx="457200" cy="381000"/>
            </a:xfrm>
            <a:prstGeom prst="rect">
              <a:avLst/>
            </a:prstGeom>
            <a:solidFill>
              <a:srgbClr val="66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  <a:ea typeface="ＭＳ Ｐゴシック" pitchFamily="-110" charset="-128"/>
                <a:cs typeface="ＭＳ Ｐゴシック" pitchFamily="-110" charset="-128"/>
              </a:endParaRP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10210800" y="5943600"/>
              <a:ext cx="457200" cy="457200"/>
            </a:xfrm>
            <a:prstGeom prst="rect">
              <a:avLst/>
            </a:prstGeom>
            <a:solidFill>
              <a:srgbClr val="6666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  <a:ea typeface="ＭＳ Ｐゴシック" pitchFamily="-110" charset="-128"/>
                <a:cs typeface="ＭＳ Ｐゴシック" pitchFamily="-110" charset="-128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10210800" y="6324600"/>
              <a:ext cx="457200" cy="304800"/>
            </a:xfrm>
            <a:prstGeom prst="rect">
              <a:avLst/>
            </a:prstGeom>
            <a:solidFill>
              <a:srgbClr val="CC66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  <a:ea typeface="ＭＳ Ｐゴシック" pitchFamily="-110" charset="-128"/>
                <a:cs typeface="ＭＳ Ｐゴシック" pitchFamily="-110" charset="-128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10210800" y="6629400"/>
              <a:ext cx="457200" cy="152400"/>
            </a:xfrm>
            <a:prstGeom prst="rect">
              <a:avLst/>
            </a:prstGeom>
            <a:solidFill>
              <a:srgbClr val="FF66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  <a:ea typeface="ＭＳ Ｐゴシック" pitchFamily="-110" charset="-128"/>
                <a:cs typeface="ＭＳ Ｐゴシック" pitchFamily="-110" charset="-128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9067800" y="2286000"/>
              <a:ext cx="914400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process0</a:t>
              </a:r>
              <a:endParaRPr lang="en-US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9982200" y="2286000"/>
              <a:ext cx="914400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process1</a:t>
              </a:r>
              <a:endParaRPr lang="en-US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9982200" y="2496979"/>
              <a:ext cx="914400" cy="73866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b="1" dirty="0" smtClean="0"/>
                <a:t>.</a:t>
              </a:r>
            </a:p>
            <a:p>
              <a:pPr algn="ctr"/>
              <a:r>
                <a:rPr lang="en-US" sz="1200" b="1" dirty="0" smtClean="0"/>
                <a:t>.</a:t>
              </a:r>
            </a:p>
            <a:p>
              <a:pPr algn="ctr"/>
              <a:r>
                <a:rPr lang="en-US" sz="1200" b="1" dirty="0" smtClean="0"/>
                <a:t>.</a:t>
              </a:r>
            </a:p>
            <a:p>
              <a:pPr algn="ctr"/>
              <a:r>
                <a:rPr lang="en-US" sz="1200" b="1" dirty="0" smtClean="0"/>
                <a:t>.</a:t>
              </a:r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6934200" y="1447800"/>
            <a:ext cx="1828800" cy="4572000"/>
            <a:chOff x="9525000" y="1600200"/>
            <a:chExt cx="1828800" cy="4572000"/>
          </a:xfrm>
        </p:grpSpPr>
        <p:sp>
          <p:nvSpPr>
            <p:cNvPr id="65" name="Rectangle 64"/>
            <p:cNvSpPr/>
            <p:nvPr/>
          </p:nvSpPr>
          <p:spPr bwMode="auto">
            <a:xfrm>
              <a:off x="9525000" y="1600200"/>
              <a:ext cx="1828800" cy="4572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  <a:ea typeface="ＭＳ Ｐゴシック" pitchFamily="-110" charset="-128"/>
                <a:cs typeface="ＭＳ Ｐゴシック" pitchFamily="-110" charset="-128"/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9525000" y="1600200"/>
              <a:ext cx="914400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process0</a:t>
              </a:r>
              <a:endParaRPr lang="en-US" dirty="0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10439400" y="1600200"/>
              <a:ext cx="914400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process1</a:t>
              </a:r>
              <a:endParaRPr lang="en-US" dirty="0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10439400" y="1811179"/>
              <a:ext cx="914400" cy="73866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b="1" dirty="0" smtClean="0"/>
                <a:t>.</a:t>
              </a:r>
            </a:p>
            <a:p>
              <a:pPr algn="ctr"/>
              <a:r>
                <a:rPr lang="en-US" sz="1200" b="1" dirty="0" smtClean="0"/>
                <a:t>.</a:t>
              </a:r>
            </a:p>
            <a:p>
              <a:pPr algn="ctr"/>
              <a:r>
                <a:rPr lang="en-US" sz="1200" b="1" dirty="0" smtClean="0"/>
                <a:t>.</a:t>
              </a:r>
            </a:p>
            <a:p>
              <a:pPr algn="ctr"/>
              <a:r>
                <a:rPr lang="en-US" sz="1200" b="1" dirty="0" smtClean="0"/>
                <a:t>.</a:t>
              </a:r>
            </a:p>
          </p:txBody>
        </p:sp>
        <p:grpSp>
          <p:nvGrpSpPr>
            <p:cNvPr id="91" name="Group 90"/>
            <p:cNvGrpSpPr/>
            <p:nvPr/>
          </p:nvGrpSpPr>
          <p:grpSpPr>
            <a:xfrm>
              <a:off x="9677400" y="2667000"/>
              <a:ext cx="457200" cy="3429000"/>
              <a:chOff x="7086600" y="1600200"/>
              <a:chExt cx="457200" cy="3429000"/>
            </a:xfrm>
          </p:grpSpPr>
          <p:sp>
            <p:nvSpPr>
              <p:cNvPr id="92" name="Rectangle 91"/>
              <p:cNvSpPr/>
              <p:nvPr/>
            </p:nvSpPr>
            <p:spPr bwMode="auto">
              <a:xfrm>
                <a:off x="7086600" y="1600200"/>
                <a:ext cx="457200" cy="228600"/>
              </a:xfrm>
              <a:prstGeom prst="rect">
                <a:avLst/>
              </a:prstGeom>
              <a:solidFill>
                <a:srgbClr val="FF6666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10" charset="0"/>
                  <a:ea typeface="ＭＳ Ｐゴシック" pitchFamily="-110" charset="-128"/>
                  <a:cs typeface="ＭＳ Ｐゴシック" pitchFamily="-110" charset="-128"/>
                </a:endParaRPr>
              </a:p>
            </p:txBody>
          </p:sp>
          <p:sp>
            <p:nvSpPr>
              <p:cNvPr id="93" name="Rectangle 92"/>
              <p:cNvSpPr/>
              <p:nvPr/>
            </p:nvSpPr>
            <p:spPr bwMode="auto">
              <a:xfrm>
                <a:off x="7086600" y="1828800"/>
                <a:ext cx="457200" cy="304800"/>
              </a:xfrm>
              <a:prstGeom prst="rect">
                <a:avLst/>
              </a:prstGeom>
              <a:solidFill>
                <a:srgbClr val="FFCC66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10" charset="0"/>
                  <a:ea typeface="ＭＳ Ｐゴシック" pitchFamily="-110" charset="-128"/>
                  <a:cs typeface="ＭＳ Ｐゴシック" pitchFamily="-110" charset="-128"/>
                </a:endParaRPr>
              </a:p>
            </p:txBody>
          </p:sp>
          <p:sp>
            <p:nvSpPr>
              <p:cNvPr id="94" name="Rectangle 93"/>
              <p:cNvSpPr/>
              <p:nvPr/>
            </p:nvSpPr>
            <p:spPr bwMode="auto">
              <a:xfrm>
                <a:off x="7086600" y="2133600"/>
                <a:ext cx="457200" cy="381000"/>
              </a:xfrm>
              <a:prstGeom prst="rect">
                <a:avLst/>
              </a:prstGeom>
              <a:solidFill>
                <a:srgbClr val="FFFF66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10" charset="0"/>
                  <a:ea typeface="ＭＳ Ｐゴシック" pitchFamily="-110" charset="-128"/>
                  <a:cs typeface="ＭＳ Ｐゴシック" pitchFamily="-110" charset="-128"/>
                </a:endParaRPr>
              </a:p>
            </p:txBody>
          </p:sp>
          <p:sp>
            <p:nvSpPr>
              <p:cNvPr id="95" name="Rectangle 94"/>
              <p:cNvSpPr/>
              <p:nvPr/>
            </p:nvSpPr>
            <p:spPr bwMode="auto">
              <a:xfrm>
                <a:off x="7086600" y="2514600"/>
                <a:ext cx="457200" cy="152400"/>
              </a:xfrm>
              <a:prstGeom prst="rect">
                <a:avLst/>
              </a:prstGeom>
              <a:solidFill>
                <a:srgbClr val="CCFF66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10" charset="0"/>
                  <a:ea typeface="ＭＳ Ｐゴシック" pitchFamily="-110" charset="-128"/>
                  <a:cs typeface="ＭＳ Ｐゴシック" pitchFamily="-110" charset="-128"/>
                </a:endParaRPr>
              </a:p>
            </p:txBody>
          </p:sp>
          <p:sp>
            <p:nvSpPr>
              <p:cNvPr id="96" name="Rectangle 95"/>
              <p:cNvSpPr/>
              <p:nvPr/>
            </p:nvSpPr>
            <p:spPr bwMode="auto">
              <a:xfrm>
                <a:off x="7086600" y="2667000"/>
                <a:ext cx="457200" cy="304800"/>
              </a:xfrm>
              <a:prstGeom prst="rect">
                <a:avLst/>
              </a:prstGeom>
              <a:solidFill>
                <a:srgbClr val="66FF66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10" charset="0"/>
                  <a:ea typeface="ＭＳ Ｐゴシック" pitchFamily="-110" charset="-128"/>
                  <a:cs typeface="ＭＳ Ｐゴシック" pitchFamily="-110" charset="-128"/>
                </a:endParaRPr>
              </a:p>
            </p:txBody>
          </p:sp>
          <p:sp>
            <p:nvSpPr>
              <p:cNvPr id="97" name="Rectangle 96"/>
              <p:cNvSpPr/>
              <p:nvPr/>
            </p:nvSpPr>
            <p:spPr bwMode="auto">
              <a:xfrm>
                <a:off x="7086600" y="2971800"/>
                <a:ext cx="457200" cy="457200"/>
              </a:xfrm>
              <a:prstGeom prst="rect">
                <a:avLst/>
              </a:prstGeom>
              <a:solidFill>
                <a:srgbClr val="66FFC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10" charset="0"/>
                  <a:ea typeface="ＭＳ Ｐゴシック" pitchFamily="-110" charset="-128"/>
                  <a:cs typeface="ＭＳ Ｐゴシック" pitchFamily="-110" charset="-128"/>
                </a:endParaRPr>
              </a:p>
            </p:txBody>
          </p:sp>
          <p:sp>
            <p:nvSpPr>
              <p:cNvPr id="98" name="Rectangle 97"/>
              <p:cNvSpPr/>
              <p:nvPr/>
            </p:nvSpPr>
            <p:spPr bwMode="auto">
              <a:xfrm>
                <a:off x="7086600" y="3429000"/>
                <a:ext cx="457200" cy="609600"/>
              </a:xfrm>
              <a:prstGeom prst="rect">
                <a:avLst/>
              </a:prstGeom>
              <a:solidFill>
                <a:srgbClr val="66FF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10" charset="0"/>
                  <a:ea typeface="ＭＳ Ｐゴシック" pitchFamily="-110" charset="-128"/>
                  <a:cs typeface="ＭＳ Ｐゴシック" pitchFamily="-110" charset="-128"/>
                </a:endParaRPr>
              </a:p>
            </p:txBody>
          </p:sp>
          <p:sp>
            <p:nvSpPr>
              <p:cNvPr id="99" name="Rectangle 98"/>
              <p:cNvSpPr/>
              <p:nvPr/>
            </p:nvSpPr>
            <p:spPr bwMode="auto">
              <a:xfrm>
                <a:off x="7086600" y="4038600"/>
                <a:ext cx="457200" cy="381000"/>
              </a:xfrm>
              <a:prstGeom prst="rect">
                <a:avLst/>
              </a:prstGeom>
              <a:solidFill>
                <a:srgbClr val="66CC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10" charset="0"/>
                  <a:ea typeface="ＭＳ Ｐゴシック" pitchFamily="-110" charset="-128"/>
                  <a:cs typeface="ＭＳ Ｐゴシック" pitchFamily="-110" charset="-128"/>
                </a:endParaRPr>
              </a:p>
            </p:txBody>
          </p:sp>
          <p:sp>
            <p:nvSpPr>
              <p:cNvPr id="100" name="Rectangle 99"/>
              <p:cNvSpPr/>
              <p:nvPr/>
            </p:nvSpPr>
            <p:spPr bwMode="auto">
              <a:xfrm>
                <a:off x="7086600" y="4419600"/>
                <a:ext cx="457200" cy="228600"/>
              </a:xfrm>
              <a:prstGeom prst="rect">
                <a:avLst/>
              </a:prstGeom>
              <a:solidFill>
                <a:srgbClr val="6666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10" charset="0"/>
                  <a:ea typeface="ＭＳ Ｐゴシック" pitchFamily="-110" charset="-128"/>
                  <a:cs typeface="ＭＳ Ｐゴシック" pitchFamily="-110" charset="-128"/>
                </a:endParaRPr>
              </a:p>
            </p:txBody>
          </p:sp>
          <p:sp>
            <p:nvSpPr>
              <p:cNvPr id="101" name="Rectangle 100"/>
              <p:cNvSpPr/>
              <p:nvPr/>
            </p:nvSpPr>
            <p:spPr bwMode="auto">
              <a:xfrm>
                <a:off x="7086600" y="4648200"/>
                <a:ext cx="457200" cy="228600"/>
              </a:xfrm>
              <a:prstGeom prst="rect">
                <a:avLst/>
              </a:prstGeom>
              <a:solidFill>
                <a:srgbClr val="CC66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10" charset="0"/>
                  <a:ea typeface="ＭＳ Ｐゴシック" pitchFamily="-110" charset="-128"/>
                  <a:cs typeface="ＭＳ Ｐゴシック" pitchFamily="-110" charset="-128"/>
                </a:endParaRPr>
              </a:p>
            </p:txBody>
          </p:sp>
          <p:sp>
            <p:nvSpPr>
              <p:cNvPr id="102" name="Rectangle 101"/>
              <p:cNvSpPr/>
              <p:nvPr/>
            </p:nvSpPr>
            <p:spPr bwMode="auto">
              <a:xfrm>
                <a:off x="7086600" y="4876800"/>
                <a:ext cx="457200" cy="152400"/>
              </a:xfrm>
              <a:prstGeom prst="rect">
                <a:avLst/>
              </a:prstGeom>
              <a:solidFill>
                <a:srgbClr val="FF66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10" charset="0"/>
                  <a:ea typeface="ＭＳ Ｐゴシック" pitchFamily="-110" charset="-128"/>
                  <a:cs typeface="ＭＳ Ｐゴシック" pitchFamily="-110" charset="-128"/>
                </a:endParaRPr>
              </a:p>
            </p:txBody>
          </p:sp>
        </p:grpSp>
        <p:grpSp>
          <p:nvGrpSpPr>
            <p:cNvPr id="103" name="Group 102"/>
            <p:cNvGrpSpPr/>
            <p:nvPr/>
          </p:nvGrpSpPr>
          <p:grpSpPr>
            <a:xfrm>
              <a:off x="10668000" y="2667000"/>
              <a:ext cx="457200" cy="3429000"/>
              <a:chOff x="7086600" y="1600200"/>
              <a:chExt cx="457200" cy="3429000"/>
            </a:xfrm>
          </p:grpSpPr>
          <p:sp>
            <p:nvSpPr>
              <p:cNvPr id="104" name="Rectangle 103"/>
              <p:cNvSpPr/>
              <p:nvPr/>
            </p:nvSpPr>
            <p:spPr bwMode="auto">
              <a:xfrm>
                <a:off x="7086600" y="1600200"/>
                <a:ext cx="457200" cy="228600"/>
              </a:xfrm>
              <a:prstGeom prst="rect">
                <a:avLst/>
              </a:prstGeom>
              <a:solidFill>
                <a:srgbClr val="FF6666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10" charset="0"/>
                  <a:ea typeface="ＭＳ Ｐゴシック" pitchFamily="-110" charset="-128"/>
                  <a:cs typeface="ＭＳ Ｐゴシック" pitchFamily="-110" charset="-128"/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 bwMode="auto">
              <a:xfrm>
                <a:off x="7086600" y="1828800"/>
                <a:ext cx="457200" cy="304800"/>
              </a:xfrm>
              <a:prstGeom prst="rect">
                <a:avLst/>
              </a:prstGeom>
              <a:solidFill>
                <a:srgbClr val="FFCC66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10" charset="0"/>
                  <a:ea typeface="ＭＳ Ｐゴシック" pitchFamily="-110" charset="-128"/>
                  <a:cs typeface="ＭＳ Ｐゴシック" pitchFamily="-110" charset="-128"/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 bwMode="auto">
              <a:xfrm>
                <a:off x="7086600" y="2133600"/>
                <a:ext cx="457200" cy="381000"/>
              </a:xfrm>
              <a:prstGeom prst="rect">
                <a:avLst/>
              </a:prstGeom>
              <a:solidFill>
                <a:srgbClr val="FFFF66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10" charset="0"/>
                  <a:ea typeface="ＭＳ Ｐゴシック" pitchFamily="-110" charset="-128"/>
                  <a:cs typeface="ＭＳ Ｐゴシック" pitchFamily="-110" charset="-128"/>
                </a:endParaRPr>
              </a:p>
            </p:txBody>
          </p:sp>
          <p:sp>
            <p:nvSpPr>
              <p:cNvPr id="107" name="Rectangle 106"/>
              <p:cNvSpPr/>
              <p:nvPr/>
            </p:nvSpPr>
            <p:spPr bwMode="auto">
              <a:xfrm>
                <a:off x="7086600" y="2514600"/>
                <a:ext cx="457200" cy="152400"/>
              </a:xfrm>
              <a:prstGeom prst="rect">
                <a:avLst/>
              </a:prstGeom>
              <a:solidFill>
                <a:srgbClr val="CCFF66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10" charset="0"/>
                  <a:ea typeface="ＭＳ Ｐゴシック" pitchFamily="-110" charset="-128"/>
                  <a:cs typeface="ＭＳ Ｐゴシック" pitchFamily="-110" charset="-128"/>
                </a:endParaRPr>
              </a:p>
            </p:txBody>
          </p:sp>
          <p:sp>
            <p:nvSpPr>
              <p:cNvPr id="108" name="Rectangle 107"/>
              <p:cNvSpPr/>
              <p:nvPr/>
            </p:nvSpPr>
            <p:spPr bwMode="auto">
              <a:xfrm>
                <a:off x="7086600" y="2667000"/>
                <a:ext cx="457200" cy="304800"/>
              </a:xfrm>
              <a:prstGeom prst="rect">
                <a:avLst/>
              </a:prstGeom>
              <a:solidFill>
                <a:srgbClr val="66FF66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10" charset="0"/>
                  <a:ea typeface="ＭＳ Ｐゴシック" pitchFamily="-110" charset="-128"/>
                  <a:cs typeface="ＭＳ Ｐゴシック" pitchFamily="-110" charset="-128"/>
                </a:endParaRPr>
              </a:p>
            </p:txBody>
          </p:sp>
          <p:sp>
            <p:nvSpPr>
              <p:cNvPr id="109" name="Rectangle 108"/>
              <p:cNvSpPr/>
              <p:nvPr/>
            </p:nvSpPr>
            <p:spPr bwMode="auto">
              <a:xfrm>
                <a:off x="7086600" y="2971800"/>
                <a:ext cx="457200" cy="457200"/>
              </a:xfrm>
              <a:prstGeom prst="rect">
                <a:avLst/>
              </a:prstGeom>
              <a:solidFill>
                <a:srgbClr val="66FFC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10" charset="0"/>
                  <a:ea typeface="ＭＳ Ｐゴシック" pitchFamily="-110" charset="-128"/>
                  <a:cs typeface="ＭＳ Ｐゴシック" pitchFamily="-110" charset="-128"/>
                </a:endParaRPr>
              </a:p>
            </p:txBody>
          </p:sp>
          <p:sp>
            <p:nvSpPr>
              <p:cNvPr id="110" name="Rectangle 109"/>
              <p:cNvSpPr/>
              <p:nvPr/>
            </p:nvSpPr>
            <p:spPr bwMode="auto">
              <a:xfrm>
                <a:off x="7086600" y="3429000"/>
                <a:ext cx="457200" cy="609600"/>
              </a:xfrm>
              <a:prstGeom prst="rect">
                <a:avLst/>
              </a:prstGeom>
              <a:solidFill>
                <a:srgbClr val="66FF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10" charset="0"/>
                  <a:ea typeface="ＭＳ Ｐゴシック" pitchFamily="-110" charset="-128"/>
                  <a:cs typeface="ＭＳ Ｐゴシック" pitchFamily="-110" charset="-128"/>
                </a:endParaRPr>
              </a:p>
            </p:txBody>
          </p:sp>
          <p:sp>
            <p:nvSpPr>
              <p:cNvPr id="111" name="Rectangle 110"/>
              <p:cNvSpPr/>
              <p:nvPr/>
            </p:nvSpPr>
            <p:spPr bwMode="auto">
              <a:xfrm>
                <a:off x="7086600" y="4038600"/>
                <a:ext cx="457200" cy="381000"/>
              </a:xfrm>
              <a:prstGeom prst="rect">
                <a:avLst/>
              </a:prstGeom>
              <a:solidFill>
                <a:srgbClr val="66CC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10" charset="0"/>
                  <a:ea typeface="ＭＳ Ｐゴシック" pitchFamily="-110" charset="-128"/>
                  <a:cs typeface="ＭＳ Ｐゴシック" pitchFamily="-110" charset="-128"/>
                </a:endParaRPr>
              </a:p>
            </p:txBody>
          </p:sp>
          <p:sp>
            <p:nvSpPr>
              <p:cNvPr id="112" name="Rectangle 111"/>
              <p:cNvSpPr/>
              <p:nvPr/>
            </p:nvSpPr>
            <p:spPr bwMode="auto">
              <a:xfrm>
                <a:off x="7086600" y="4419600"/>
                <a:ext cx="457200" cy="228600"/>
              </a:xfrm>
              <a:prstGeom prst="rect">
                <a:avLst/>
              </a:prstGeom>
              <a:solidFill>
                <a:srgbClr val="6666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10" charset="0"/>
                  <a:ea typeface="ＭＳ Ｐゴシック" pitchFamily="-110" charset="-128"/>
                  <a:cs typeface="ＭＳ Ｐゴシック" pitchFamily="-110" charset="-128"/>
                </a:endParaRPr>
              </a:p>
            </p:txBody>
          </p:sp>
          <p:sp>
            <p:nvSpPr>
              <p:cNvPr id="113" name="Rectangle 112"/>
              <p:cNvSpPr/>
              <p:nvPr/>
            </p:nvSpPr>
            <p:spPr bwMode="auto">
              <a:xfrm>
                <a:off x="7086600" y="4648200"/>
                <a:ext cx="457200" cy="228600"/>
              </a:xfrm>
              <a:prstGeom prst="rect">
                <a:avLst/>
              </a:prstGeom>
              <a:solidFill>
                <a:srgbClr val="CC66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10" charset="0"/>
                  <a:ea typeface="ＭＳ Ｐゴシック" pitchFamily="-110" charset="-128"/>
                  <a:cs typeface="ＭＳ Ｐゴシック" pitchFamily="-110" charset="-128"/>
                </a:endParaRPr>
              </a:p>
            </p:txBody>
          </p:sp>
          <p:sp>
            <p:nvSpPr>
              <p:cNvPr id="114" name="Rectangle 113"/>
              <p:cNvSpPr/>
              <p:nvPr/>
            </p:nvSpPr>
            <p:spPr bwMode="auto">
              <a:xfrm>
                <a:off x="7086600" y="4876800"/>
                <a:ext cx="457200" cy="152400"/>
              </a:xfrm>
              <a:prstGeom prst="rect">
                <a:avLst/>
              </a:prstGeom>
              <a:solidFill>
                <a:srgbClr val="FF66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10" charset="0"/>
                  <a:ea typeface="ＭＳ Ｐゴシック" pitchFamily="-110" charset="-128"/>
                  <a:cs typeface="ＭＳ Ｐゴシック" pitchFamily="-110" charset="-128"/>
                </a:endParaRPr>
              </a:p>
            </p:txBody>
          </p:sp>
        </p:grpSp>
        <p:sp>
          <p:nvSpPr>
            <p:cNvPr id="116" name="Rectangle 115"/>
            <p:cNvSpPr/>
            <p:nvPr/>
          </p:nvSpPr>
          <p:spPr bwMode="auto">
            <a:xfrm>
              <a:off x="9677400" y="1905000"/>
              <a:ext cx="457200" cy="762000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  <a:ea typeface="ＭＳ Ｐゴシック" pitchFamily="-110" charset="-128"/>
                <a:cs typeface="ＭＳ Ｐゴシック" pitchFamily="-110" charset="-128"/>
              </a:endParaRPr>
            </a:p>
          </p:txBody>
        </p:sp>
        <p:grpSp>
          <p:nvGrpSpPr>
            <p:cNvPr id="130" name="Group 129"/>
            <p:cNvGrpSpPr/>
            <p:nvPr/>
          </p:nvGrpSpPr>
          <p:grpSpPr>
            <a:xfrm>
              <a:off x="10134600" y="2667000"/>
              <a:ext cx="609600" cy="3430588"/>
              <a:chOff x="10134600" y="2667000"/>
              <a:chExt cx="457200" cy="3430588"/>
            </a:xfrm>
          </p:grpSpPr>
          <p:cxnSp>
            <p:nvCxnSpPr>
              <p:cNvPr id="118" name="Straight Connector 117"/>
              <p:cNvCxnSpPr/>
              <p:nvPr/>
            </p:nvCxnSpPr>
            <p:spPr bwMode="auto">
              <a:xfrm>
                <a:off x="10134600" y="2895600"/>
                <a:ext cx="457200" cy="1588"/>
              </a:xfrm>
              <a:prstGeom prst="line">
                <a:avLst/>
              </a:prstGeom>
              <a:solidFill>
                <a:schemeClr val="accent1"/>
              </a:solidFill>
              <a:ln w="6350" cap="flat" cmpd="sng" algn="ctr">
                <a:solidFill>
                  <a:srgbClr val="00000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9" name="Straight Connector 118"/>
              <p:cNvCxnSpPr/>
              <p:nvPr/>
            </p:nvCxnSpPr>
            <p:spPr bwMode="auto">
              <a:xfrm>
                <a:off x="10134600" y="3200400"/>
                <a:ext cx="457200" cy="1588"/>
              </a:xfrm>
              <a:prstGeom prst="line">
                <a:avLst/>
              </a:prstGeom>
              <a:solidFill>
                <a:schemeClr val="accent1"/>
              </a:solidFill>
              <a:ln w="6350" cap="flat" cmpd="sng" algn="ctr">
                <a:solidFill>
                  <a:srgbClr val="00000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0" name="Straight Connector 119"/>
              <p:cNvCxnSpPr/>
              <p:nvPr/>
            </p:nvCxnSpPr>
            <p:spPr bwMode="auto">
              <a:xfrm>
                <a:off x="10134600" y="3732212"/>
                <a:ext cx="457200" cy="1588"/>
              </a:xfrm>
              <a:prstGeom prst="line">
                <a:avLst/>
              </a:prstGeom>
              <a:solidFill>
                <a:schemeClr val="accent1"/>
              </a:solidFill>
              <a:ln w="6350" cap="flat" cmpd="sng" algn="ctr">
                <a:solidFill>
                  <a:srgbClr val="00000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1" name="Straight Connector 120"/>
              <p:cNvCxnSpPr/>
              <p:nvPr/>
            </p:nvCxnSpPr>
            <p:spPr bwMode="auto">
              <a:xfrm>
                <a:off x="10134600" y="4037012"/>
                <a:ext cx="457200" cy="1588"/>
              </a:xfrm>
              <a:prstGeom prst="line">
                <a:avLst/>
              </a:prstGeom>
              <a:solidFill>
                <a:schemeClr val="accent1"/>
              </a:solidFill>
              <a:ln w="6350" cap="flat" cmpd="sng" algn="ctr">
                <a:solidFill>
                  <a:srgbClr val="00000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2" name="Straight Connector 121"/>
              <p:cNvCxnSpPr/>
              <p:nvPr/>
            </p:nvCxnSpPr>
            <p:spPr bwMode="auto">
              <a:xfrm>
                <a:off x="10134600" y="4494212"/>
                <a:ext cx="457200" cy="1588"/>
              </a:xfrm>
              <a:prstGeom prst="line">
                <a:avLst/>
              </a:prstGeom>
              <a:solidFill>
                <a:schemeClr val="accent1"/>
              </a:solidFill>
              <a:ln w="6350" cap="flat" cmpd="sng" algn="ctr">
                <a:solidFill>
                  <a:srgbClr val="00000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3" name="Straight Connector 122"/>
              <p:cNvCxnSpPr/>
              <p:nvPr/>
            </p:nvCxnSpPr>
            <p:spPr bwMode="auto">
              <a:xfrm>
                <a:off x="10134600" y="5105400"/>
                <a:ext cx="457200" cy="1588"/>
              </a:xfrm>
              <a:prstGeom prst="line">
                <a:avLst/>
              </a:prstGeom>
              <a:solidFill>
                <a:schemeClr val="accent1"/>
              </a:solidFill>
              <a:ln w="6350" cap="flat" cmpd="sng" algn="ctr">
                <a:solidFill>
                  <a:srgbClr val="00000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4" name="Straight Connector 123"/>
              <p:cNvCxnSpPr/>
              <p:nvPr/>
            </p:nvCxnSpPr>
            <p:spPr bwMode="auto">
              <a:xfrm>
                <a:off x="10134600" y="5486400"/>
                <a:ext cx="457200" cy="1588"/>
              </a:xfrm>
              <a:prstGeom prst="line">
                <a:avLst/>
              </a:prstGeom>
              <a:solidFill>
                <a:schemeClr val="accent1"/>
              </a:solidFill>
              <a:ln w="6350" cap="flat" cmpd="sng" algn="ctr">
                <a:solidFill>
                  <a:srgbClr val="00000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5" name="Straight Connector 124"/>
              <p:cNvCxnSpPr/>
              <p:nvPr/>
            </p:nvCxnSpPr>
            <p:spPr bwMode="auto">
              <a:xfrm>
                <a:off x="10134600" y="5715000"/>
                <a:ext cx="457200" cy="1588"/>
              </a:xfrm>
              <a:prstGeom prst="line">
                <a:avLst/>
              </a:prstGeom>
              <a:solidFill>
                <a:schemeClr val="accent1"/>
              </a:solidFill>
              <a:ln w="6350" cap="flat" cmpd="sng" algn="ctr">
                <a:solidFill>
                  <a:srgbClr val="00000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6" name="Straight Connector 125"/>
              <p:cNvCxnSpPr/>
              <p:nvPr/>
            </p:nvCxnSpPr>
            <p:spPr bwMode="auto">
              <a:xfrm>
                <a:off x="10134600" y="5943600"/>
                <a:ext cx="457200" cy="1588"/>
              </a:xfrm>
              <a:prstGeom prst="line">
                <a:avLst/>
              </a:prstGeom>
              <a:solidFill>
                <a:schemeClr val="accent1"/>
              </a:solidFill>
              <a:ln w="6350" cap="flat" cmpd="sng" algn="ctr">
                <a:solidFill>
                  <a:srgbClr val="00000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7" name="Straight Connector 126"/>
              <p:cNvCxnSpPr/>
              <p:nvPr/>
            </p:nvCxnSpPr>
            <p:spPr bwMode="auto">
              <a:xfrm>
                <a:off x="10134600" y="6096000"/>
                <a:ext cx="457200" cy="1588"/>
              </a:xfrm>
              <a:prstGeom prst="line">
                <a:avLst/>
              </a:prstGeom>
              <a:solidFill>
                <a:schemeClr val="accent1"/>
              </a:solidFill>
              <a:ln w="6350" cap="flat" cmpd="sng" algn="ctr">
                <a:solidFill>
                  <a:srgbClr val="00000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8" name="Straight Connector 127"/>
              <p:cNvCxnSpPr/>
              <p:nvPr/>
            </p:nvCxnSpPr>
            <p:spPr bwMode="auto">
              <a:xfrm>
                <a:off x="10134600" y="3579812"/>
                <a:ext cx="457200" cy="1588"/>
              </a:xfrm>
              <a:prstGeom prst="line">
                <a:avLst/>
              </a:prstGeom>
              <a:solidFill>
                <a:schemeClr val="accent1"/>
              </a:solidFill>
              <a:ln w="6350" cap="flat" cmpd="sng" algn="ctr">
                <a:solidFill>
                  <a:srgbClr val="00000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9" name="Straight Connector 128"/>
              <p:cNvCxnSpPr/>
              <p:nvPr/>
            </p:nvCxnSpPr>
            <p:spPr bwMode="auto">
              <a:xfrm>
                <a:off x="10134600" y="2667000"/>
                <a:ext cx="457200" cy="1588"/>
              </a:xfrm>
              <a:prstGeom prst="line">
                <a:avLst/>
              </a:prstGeom>
              <a:solidFill>
                <a:schemeClr val="accent1"/>
              </a:solidFill>
              <a:ln w="6350" cap="flat" cmpd="sng" algn="ctr">
                <a:solidFill>
                  <a:srgbClr val="00000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 2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create a database of optimal VL/unrolling/DLP parameters for each thread/process balance, thread grid, and aspect ratio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99BADD-F8EF-F84C-8DD2-E30475D2CD91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pic>
        <p:nvPicPr>
          <p:cNvPr id="5" name="Picture 4" descr="threads_aspect_franklin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2286000" y="1828800"/>
            <a:ext cx="4572000" cy="45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the data base from Stage 2, </a:t>
            </a:r>
          </a:p>
          <a:p>
            <a:r>
              <a:rPr lang="en-US" dirty="0" smtClean="0"/>
              <a:t>we run few large problem using the best known parameters/thread grid for different thread/process balances.</a:t>
            </a:r>
          </a:p>
          <a:p>
            <a:endParaRPr lang="en-US" dirty="0" smtClean="0"/>
          </a:p>
          <a:p>
            <a:r>
              <a:rPr lang="en-US" dirty="0" smtClean="0"/>
              <a:t>We select the parameters based on minimizing</a:t>
            </a:r>
          </a:p>
          <a:p>
            <a:pPr lvl="1"/>
            <a:r>
              <a:rPr lang="en-US" dirty="0" smtClean="0"/>
              <a:t>overall local time</a:t>
            </a:r>
          </a:p>
          <a:p>
            <a:pPr lvl="1"/>
            <a:r>
              <a:rPr lang="en-US" i="1" dirty="0" smtClean="0"/>
              <a:t>collision( ) </a:t>
            </a:r>
            <a:r>
              <a:rPr lang="en-US" dirty="0" smtClean="0"/>
              <a:t>time</a:t>
            </a:r>
          </a:p>
          <a:p>
            <a:pPr lvl="1"/>
            <a:r>
              <a:rPr lang="en-US" dirty="0" smtClean="0"/>
              <a:t>local </a:t>
            </a:r>
            <a:r>
              <a:rPr lang="en-US" i="1" dirty="0" smtClean="0"/>
              <a:t>stream( ) </a:t>
            </a:r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99BADD-F8EF-F84C-8DD2-E30475D2CD91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9"/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B43FFC1-1147-C64B-A3BF-FE4A484D3651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134147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Results</a:t>
            </a:r>
            <a:endParaRPr lang="en-US" dirty="0"/>
          </a:p>
        </p:txBody>
      </p:sp>
      <p:sp>
        <p:nvSpPr>
          <p:cNvPr id="134148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XT4 Results</a:t>
            </a:r>
            <a:br>
              <a:rPr lang="en-US" dirty="0" smtClean="0"/>
            </a:br>
            <a:r>
              <a:rPr lang="en-US" sz="1600" dirty="0" smtClean="0"/>
              <a:t>(512</a:t>
            </a:r>
            <a:r>
              <a:rPr lang="en-US" sz="1600" baseline="30000" dirty="0" smtClean="0"/>
              <a:t>3</a:t>
            </a:r>
            <a:r>
              <a:rPr lang="en-US" sz="1600" dirty="0" smtClean="0"/>
              <a:t> problem on 512 cores)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143000"/>
            <a:ext cx="4116387" cy="5256213"/>
          </a:xfrm>
        </p:spPr>
        <p:txBody>
          <a:bodyPr/>
          <a:lstStyle/>
          <a:p>
            <a:r>
              <a:rPr lang="en-US" sz="1800" dirty="0" smtClean="0"/>
              <a:t>Finally, we present the best data for progressively more aggressive auto-tuning efforts/</a:t>
            </a:r>
          </a:p>
          <a:p>
            <a:r>
              <a:rPr lang="en-US" sz="1800" dirty="0" smtClean="0"/>
              <a:t>Note each of the last 3 bars may have unique MPI decompositions as well as VL/unroll/DLP</a:t>
            </a:r>
          </a:p>
          <a:p>
            <a:endParaRPr lang="en-US" sz="1800" dirty="0" smtClean="0"/>
          </a:p>
          <a:p>
            <a:r>
              <a:rPr lang="en-US" sz="1800" dirty="0" smtClean="0"/>
              <a:t>Observe that for this large problem, auto-tuning flat MPI delivered significant boosts (2.5x)</a:t>
            </a:r>
          </a:p>
          <a:p>
            <a:endParaRPr lang="en-US" sz="1800" dirty="0" smtClean="0"/>
          </a:p>
          <a:p>
            <a:r>
              <a:rPr lang="en-US" sz="1800" dirty="0" smtClean="0"/>
              <a:t>However, expanding auto-tuning to include the domain decomposition and balance between threads and processes provided an extra 17%</a:t>
            </a:r>
          </a:p>
          <a:p>
            <a:endParaRPr lang="en-US" sz="1800" dirty="0" smtClean="0"/>
          </a:p>
          <a:p>
            <a:r>
              <a:rPr lang="en-US" sz="1800" dirty="0" smtClean="0"/>
              <a:t>2 processes with 2 threads was best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99BADD-F8EF-F84C-8DD2-E30475D2CD91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pic>
        <p:nvPicPr>
          <p:cNvPr id="6" name="Picture 5" descr="final_franklin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4572000" y="1371600"/>
            <a:ext cx="4572000" cy="45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XT4 Results</a:t>
            </a:r>
            <a:br>
              <a:rPr lang="en-US" dirty="0" smtClean="0"/>
            </a:br>
            <a:r>
              <a:rPr lang="en-US" sz="1600" dirty="0" smtClean="0"/>
              <a:t>(512</a:t>
            </a:r>
            <a:r>
              <a:rPr lang="en-US" sz="1600" baseline="30000" dirty="0" smtClean="0"/>
              <a:t>3</a:t>
            </a:r>
            <a:r>
              <a:rPr lang="en-US" sz="1600" dirty="0" smtClean="0"/>
              <a:t> problem on 512 cores)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143000"/>
            <a:ext cx="4116387" cy="5256213"/>
          </a:xfrm>
        </p:spPr>
        <p:txBody>
          <a:bodyPr/>
          <a:lstStyle/>
          <a:p>
            <a:r>
              <a:rPr lang="en-US" dirty="0" smtClean="0"/>
              <a:t>When examining the execution time breakdown, we see how the auto-tuner consistently favored faster </a:t>
            </a:r>
            <a:r>
              <a:rPr lang="en-US" i="1" dirty="0" smtClean="0"/>
              <a:t>collision()</a:t>
            </a:r>
            <a:r>
              <a:rPr lang="en-US" dirty="0" smtClean="0"/>
              <a:t> times.</a:t>
            </a:r>
          </a:p>
          <a:p>
            <a:endParaRPr lang="en-US" dirty="0" smtClean="0"/>
          </a:p>
          <a:p>
            <a:r>
              <a:rPr lang="en-US" dirty="0" smtClean="0"/>
              <a:t>In the hybrid world we see a trade off between MPI time and stream() time</a:t>
            </a:r>
          </a:p>
          <a:p>
            <a:r>
              <a:rPr lang="en-US" dirty="0" smtClean="0"/>
              <a:t>As threads/process increase, we get less bandwidth, but less traffic.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99BADD-F8EF-F84C-8DD2-E30475D2CD91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pic>
        <p:nvPicPr>
          <p:cNvPr id="5" name="Picture 4" descr="time_franklin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4572000" y="1371600"/>
            <a:ext cx="4572000" cy="45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9"/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B43FFC1-1147-C64B-A3BF-FE4A484D3651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34147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Background</a:t>
            </a:r>
            <a:endParaRPr lang="en-US" dirty="0"/>
          </a:p>
        </p:txBody>
      </p:sp>
      <p:sp>
        <p:nvSpPr>
          <p:cNvPr id="134148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9"/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B43FFC1-1147-C64B-A3BF-FE4A484D3651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134147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Summary</a:t>
            </a:r>
            <a:endParaRPr lang="en-US" dirty="0"/>
          </a:p>
        </p:txBody>
      </p:sp>
      <p:sp>
        <p:nvSpPr>
          <p:cNvPr id="134148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Multicore cognizant auto-tuning dramatically improves even flat MPI performance.</a:t>
            </a:r>
          </a:p>
          <a:p>
            <a:r>
              <a:rPr lang="en-US" dirty="0" smtClean="0"/>
              <a:t>Tuning the domain decomposition and hybrid implementations yielded almost an additional 20% performance boost. </a:t>
            </a:r>
          </a:p>
          <a:p>
            <a:r>
              <a:rPr lang="en-US" dirty="0" smtClean="0"/>
              <a:t>Although hybrid MPI promises improved performance through reduced communication, it is critical all components be thread-parallelized.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Future work will move to other architectures (like the XT5), examine a range of problem sizes, and attempt to thread-parallelize the MPI.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99BADD-F8EF-F84C-8DD2-E30475D2CD91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A15967D-D2D6-5144-A227-9E675C198B3A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145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Acknowledgements</a:t>
            </a:r>
          </a:p>
        </p:txBody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Research supported </a:t>
            </a:r>
            <a:r>
              <a:rPr lang="en-US" dirty="0" smtClean="0"/>
              <a:t>by DOE </a:t>
            </a:r>
            <a:r>
              <a:rPr lang="en-US" dirty="0"/>
              <a:t>Office of Science under contract number DE-AC02-</a:t>
            </a:r>
            <a:r>
              <a:rPr lang="en-US" dirty="0" smtClean="0"/>
              <a:t>05CH11231</a:t>
            </a:r>
          </a:p>
          <a:p>
            <a:pPr eaLnBrk="1" hangingPunct="1"/>
            <a:r>
              <a:rPr lang="en-US" dirty="0" smtClean="0"/>
              <a:t>All XT4 simulations were performed on the XT4 (Franklin) at the National Energy Research Scientific Computing Center (NERSC)</a:t>
            </a:r>
          </a:p>
          <a:p>
            <a:pPr eaLnBrk="1" hangingPunct="1"/>
            <a:r>
              <a:rPr lang="en-US" dirty="0" smtClean="0"/>
              <a:t>George </a:t>
            </a:r>
            <a:r>
              <a:rPr lang="en-US" dirty="0" err="1" smtClean="0"/>
              <a:t>Vahala</a:t>
            </a:r>
            <a:r>
              <a:rPr lang="en-US" dirty="0" smtClean="0"/>
              <a:t> and his research group provided the original (FORTRAN) version of the LBMHD code.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9"/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B43FFC1-1147-C64B-A3BF-FE4A484D3651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134147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Questions?</a:t>
            </a:r>
            <a:endParaRPr lang="en-US" dirty="0"/>
          </a:p>
        </p:txBody>
      </p:sp>
      <p:sp>
        <p:nvSpPr>
          <p:cNvPr id="134148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B90BEF-790F-7C49-83B9-7481EC60FDCC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14400"/>
          </a:xfrm>
          <a:noFill/>
        </p:spPr>
        <p:txBody>
          <a:bodyPr/>
          <a:lstStyle/>
          <a:p>
            <a:pPr eaLnBrk="1" hangingPunct="1"/>
            <a:r>
              <a:rPr lang="en-US" dirty="0"/>
              <a:t>Arithmetic </a:t>
            </a:r>
            <a:r>
              <a:rPr lang="en-US" dirty="0" smtClean="0"/>
              <a:t>Intensity</a:t>
            </a:r>
            <a:endParaRPr lang="en-US" dirty="0"/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4343400"/>
            <a:ext cx="8226425" cy="1828800"/>
          </a:xfrm>
          <a:noFill/>
        </p:spPr>
        <p:txBody>
          <a:bodyPr/>
          <a:lstStyle/>
          <a:p>
            <a:pPr marL="346075" indent="-346075" eaLnBrk="1" hangingPunct="1">
              <a:lnSpc>
                <a:spcPct val="90000"/>
              </a:lnSpc>
            </a:pPr>
            <a:r>
              <a:rPr lang="en-US" sz="1800" b="1" dirty="0" smtClean="0">
                <a:solidFill>
                  <a:srgbClr val="0000FF"/>
                </a:solidFill>
              </a:rPr>
              <a:t>True </a:t>
            </a:r>
            <a:r>
              <a:rPr lang="en-US" sz="1800" b="1" dirty="0">
                <a:solidFill>
                  <a:srgbClr val="0000FF"/>
                </a:solidFill>
              </a:rPr>
              <a:t>Arithmetic Intensity (AI) ~ Total Flops / Total DRAM Bytes</a:t>
            </a:r>
            <a:endParaRPr lang="en-US" sz="1800" b="1" dirty="0" smtClean="0"/>
          </a:p>
          <a:p>
            <a:pPr marL="346075" indent="-346075" eaLnBrk="1" hangingPunct="1">
              <a:lnSpc>
                <a:spcPct val="90000"/>
              </a:lnSpc>
            </a:pPr>
            <a:endParaRPr lang="en-US" sz="1800" dirty="0" smtClean="0"/>
          </a:p>
          <a:p>
            <a:pPr marL="346075" indent="-346075" eaLnBrk="1" hangingPunct="1">
              <a:lnSpc>
                <a:spcPct val="90000"/>
              </a:lnSpc>
            </a:pPr>
            <a:r>
              <a:rPr lang="en-US" sz="1800" dirty="0" smtClean="0"/>
              <a:t>Some </a:t>
            </a:r>
            <a:r>
              <a:rPr lang="en-US" sz="1800" dirty="0"/>
              <a:t>HPC kernels have an arithmetic intensity that scales with problem size (increased temporal locality), but remains constant on others</a:t>
            </a:r>
            <a:endParaRPr lang="en-US" sz="1800" dirty="0" smtClean="0"/>
          </a:p>
          <a:p>
            <a:pPr marL="346075" indent="-346075" eaLnBrk="1" hangingPunct="1">
              <a:lnSpc>
                <a:spcPct val="90000"/>
              </a:lnSpc>
            </a:pPr>
            <a:endParaRPr lang="en-US" sz="1800" dirty="0" smtClean="0"/>
          </a:p>
          <a:p>
            <a:pPr marL="346075" indent="-346075" eaLnBrk="1" hangingPunct="1">
              <a:lnSpc>
                <a:spcPct val="90000"/>
              </a:lnSpc>
            </a:pPr>
            <a:r>
              <a:rPr lang="en-US" sz="1800" dirty="0" smtClean="0"/>
              <a:t>Arithmetic </a:t>
            </a:r>
            <a:r>
              <a:rPr lang="en-US" sz="1800" dirty="0"/>
              <a:t>intensity is ultimately limited by compulsory traffic</a:t>
            </a:r>
          </a:p>
          <a:p>
            <a:pPr marL="346075" indent="-346075" eaLnBrk="1" hangingPunct="1">
              <a:lnSpc>
                <a:spcPct val="90000"/>
              </a:lnSpc>
            </a:pPr>
            <a:r>
              <a:rPr lang="en-US" sz="1800" dirty="0"/>
              <a:t>Arithmetic intensity is diminished by conflict or capacity misses.</a:t>
            </a:r>
          </a:p>
        </p:txBody>
      </p:sp>
      <p:sp>
        <p:nvSpPr>
          <p:cNvPr id="598020" name="AutoShape 4"/>
          <p:cNvSpPr>
            <a:spLocks noChangeArrowheads="1"/>
          </p:cNvSpPr>
          <p:nvPr/>
        </p:nvSpPr>
        <p:spPr bwMode="auto">
          <a:xfrm>
            <a:off x="1600200" y="1828800"/>
            <a:ext cx="6400800" cy="914400"/>
          </a:xfrm>
          <a:prstGeom prst="rightArrow">
            <a:avLst>
              <a:gd name="adj1" fmla="val 50000"/>
              <a:gd name="adj2" fmla="val 50523"/>
            </a:avLst>
          </a:prstGeom>
          <a:gradFill rotWithShape="0">
            <a:gsLst>
              <a:gs pos="0">
                <a:srgbClr val="FF0000"/>
              </a:gs>
              <a:gs pos="100000">
                <a:srgbClr val="FFFF0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598021" name="Text Box 5"/>
          <p:cNvSpPr txBox="1">
            <a:spLocks noChangeArrowheads="1"/>
          </p:cNvSpPr>
          <p:nvPr/>
        </p:nvSpPr>
        <p:spPr bwMode="auto">
          <a:xfrm flipH="1">
            <a:off x="2057400" y="2105025"/>
            <a:ext cx="5486400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88900" tIns="44450" rIns="88900" bIns="44450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  <a:defRPr/>
            </a:pPr>
            <a:r>
              <a:rPr lang="en-US" sz="2000" b="1">
                <a:solidFill>
                  <a:srgbClr val="800000">
                    <a:alpha val="67000"/>
                  </a:srgbClr>
                </a:solidFill>
                <a:latin typeface="Arial Black" pitchFamily="-110" charset="0"/>
              </a:rPr>
              <a:t>A r i t h m e t i c  I n t e n s i t y</a:t>
            </a:r>
          </a:p>
        </p:txBody>
      </p:sp>
      <p:sp>
        <p:nvSpPr>
          <p:cNvPr id="21511" name="AutoShape 6"/>
          <p:cNvSpPr>
            <a:spLocks/>
          </p:cNvSpPr>
          <p:nvPr/>
        </p:nvSpPr>
        <p:spPr bwMode="auto">
          <a:xfrm rot="16200000" flipH="1">
            <a:off x="6060281" y="416719"/>
            <a:ext cx="147638" cy="2971800"/>
          </a:xfrm>
          <a:prstGeom prst="leftBrace">
            <a:avLst>
              <a:gd name="adj1" fmla="val 167741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88900" tIns="44450" rIns="88900" bIns="44450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512" name="AutoShape 7"/>
          <p:cNvSpPr>
            <a:spLocks/>
          </p:cNvSpPr>
          <p:nvPr/>
        </p:nvSpPr>
        <p:spPr bwMode="auto">
          <a:xfrm rot="16200000" flipH="1">
            <a:off x="2670175" y="760412"/>
            <a:ext cx="152400" cy="2286000"/>
          </a:xfrm>
          <a:prstGeom prst="leftBrace">
            <a:avLst>
              <a:gd name="adj1" fmla="val 133160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88900" tIns="44450" rIns="88900" bIns="44450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513" name="AutoShape 8"/>
          <p:cNvSpPr>
            <a:spLocks/>
          </p:cNvSpPr>
          <p:nvPr/>
        </p:nvSpPr>
        <p:spPr bwMode="auto">
          <a:xfrm rot="16200000" flipH="1">
            <a:off x="4305300" y="647700"/>
            <a:ext cx="228600" cy="2133600"/>
          </a:xfrm>
          <a:prstGeom prst="leftBrace">
            <a:avLst>
              <a:gd name="adj1" fmla="val 77778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88900" tIns="44450" rIns="88900" bIns="44450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514" name="Text Box 9"/>
          <p:cNvSpPr txBox="1">
            <a:spLocks noChangeArrowheads="1"/>
          </p:cNvSpPr>
          <p:nvPr/>
        </p:nvSpPr>
        <p:spPr bwMode="auto">
          <a:xfrm flipH="1">
            <a:off x="5562600" y="1600200"/>
            <a:ext cx="1230312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300" dirty="0"/>
              <a:t>O( N )</a:t>
            </a:r>
          </a:p>
        </p:txBody>
      </p:sp>
      <p:sp>
        <p:nvSpPr>
          <p:cNvPr id="21515" name="Text Box 10"/>
          <p:cNvSpPr txBox="1">
            <a:spLocks noChangeArrowheads="1"/>
          </p:cNvSpPr>
          <p:nvPr/>
        </p:nvSpPr>
        <p:spPr bwMode="auto">
          <a:xfrm flipH="1">
            <a:off x="3962400" y="1371600"/>
            <a:ext cx="9144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300" dirty="0"/>
              <a:t>O( </a:t>
            </a:r>
            <a:r>
              <a:rPr lang="en-US" sz="1300" dirty="0" err="1"/>
              <a:t>log(N</a:t>
            </a:r>
            <a:r>
              <a:rPr lang="en-US" sz="1300" dirty="0"/>
              <a:t>) )</a:t>
            </a:r>
          </a:p>
        </p:txBody>
      </p:sp>
      <p:sp>
        <p:nvSpPr>
          <p:cNvPr id="21516" name="Text Box 11"/>
          <p:cNvSpPr txBox="1">
            <a:spLocks noChangeArrowheads="1"/>
          </p:cNvSpPr>
          <p:nvPr/>
        </p:nvSpPr>
        <p:spPr bwMode="auto">
          <a:xfrm flipH="1">
            <a:off x="2286000" y="1600200"/>
            <a:ext cx="9144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300" dirty="0"/>
              <a:t>O( 1 )</a:t>
            </a:r>
          </a:p>
        </p:txBody>
      </p:sp>
      <p:sp>
        <p:nvSpPr>
          <p:cNvPr id="21517" name="Line 12"/>
          <p:cNvSpPr>
            <a:spLocks noChangeShapeType="1"/>
          </p:cNvSpPr>
          <p:nvPr/>
        </p:nvSpPr>
        <p:spPr bwMode="auto">
          <a:xfrm flipH="1">
            <a:off x="2133600" y="24384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/>
          </a:ln>
        </p:spPr>
        <p:txBody>
          <a:bodyPr wrap="none" lIns="88900" tIns="44450" rIns="88900" bIns="44450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518" name="Text Box 13"/>
          <p:cNvSpPr txBox="1">
            <a:spLocks noChangeArrowheads="1"/>
          </p:cNvSpPr>
          <p:nvPr/>
        </p:nvSpPr>
        <p:spPr bwMode="auto">
          <a:xfrm flipH="1">
            <a:off x="1143000" y="2971800"/>
            <a:ext cx="9144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pPr algn="r">
              <a:lnSpc>
                <a:spcPct val="90000"/>
              </a:lnSpc>
              <a:spcBef>
                <a:spcPct val="30000"/>
              </a:spcBef>
            </a:pPr>
            <a:r>
              <a:rPr lang="en-US" sz="1300"/>
              <a:t>SpMV, BLAS1,2</a:t>
            </a:r>
          </a:p>
        </p:txBody>
      </p:sp>
      <p:sp>
        <p:nvSpPr>
          <p:cNvPr id="21519" name="Line 14"/>
          <p:cNvSpPr>
            <a:spLocks noChangeShapeType="1"/>
          </p:cNvSpPr>
          <p:nvPr/>
        </p:nvSpPr>
        <p:spPr bwMode="auto">
          <a:xfrm flipH="1">
            <a:off x="2819400" y="2438400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/>
          </a:ln>
        </p:spPr>
        <p:txBody>
          <a:bodyPr lIns="88900" tIns="44450" rIns="88900" bIns="44450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520" name="Text Box 15"/>
          <p:cNvSpPr txBox="1">
            <a:spLocks noChangeArrowheads="1"/>
          </p:cNvSpPr>
          <p:nvPr/>
        </p:nvSpPr>
        <p:spPr bwMode="auto">
          <a:xfrm flipH="1">
            <a:off x="1828800" y="3276600"/>
            <a:ext cx="9144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pPr algn="r">
              <a:lnSpc>
                <a:spcPct val="90000"/>
              </a:lnSpc>
              <a:spcBef>
                <a:spcPct val="30000"/>
              </a:spcBef>
            </a:pPr>
            <a:r>
              <a:rPr lang="en-US" sz="1300"/>
              <a:t>Stencils (PDEs)</a:t>
            </a:r>
          </a:p>
        </p:txBody>
      </p:sp>
      <p:sp>
        <p:nvSpPr>
          <p:cNvPr id="21521" name="Line 16"/>
          <p:cNvSpPr>
            <a:spLocks noChangeShapeType="1"/>
          </p:cNvSpPr>
          <p:nvPr/>
        </p:nvSpPr>
        <p:spPr bwMode="auto">
          <a:xfrm flipH="1">
            <a:off x="3505200" y="2438400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/>
          </a:ln>
        </p:spPr>
        <p:txBody>
          <a:bodyPr lIns="88900" tIns="44450" rIns="88900" bIns="44450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522" name="Text Box 17"/>
          <p:cNvSpPr txBox="1">
            <a:spLocks noChangeArrowheads="1"/>
          </p:cNvSpPr>
          <p:nvPr/>
        </p:nvSpPr>
        <p:spPr bwMode="auto">
          <a:xfrm flipH="1">
            <a:off x="2514600" y="3581400"/>
            <a:ext cx="9144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pPr algn="r">
              <a:lnSpc>
                <a:spcPct val="90000"/>
              </a:lnSpc>
              <a:spcBef>
                <a:spcPct val="30000"/>
              </a:spcBef>
            </a:pPr>
            <a:r>
              <a:rPr lang="en-US" sz="1300"/>
              <a:t>Lattice Methods</a:t>
            </a:r>
          </a:p>
        </p:txBody>
      </p:sp>
      <p:sp>
        <p:nvSpPr>
          <p:cNvPr id="21523" name="Line 18"/>
          <p:cNvSpPr>
            <a:spLocks noChangeShapeType="1"/>
          </p:cNvSpPr>
          <p:nvPr/>
        </p:nvSpPr>
        <p:spPr bwMode="auto">
          <a:xfrm flipH="1">
            <a:off x="4191000" y="24384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/>
          </a:ln>
        </p:spPr>
        <p:txBody>
          <a:bodyPr wrap="none" lIns="88900" tIns="44450" rIns="88900" bIns="44450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524" name="Text Box 19"/>
          <p:cNvSpPr txBox="1">
            <a:spLocks noChangeArrowheads="1"/>
          </p:cNvSpPr>
          <p:nvPr/>
        </p:nvSpPr>
        <p:spPr bwMode="auto">
          <a:xfrm flipH="1">
            <a:off x="3200400" y="2971800"/>
            <a:ext cx="9144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pPr algn="r">
              <a:lnSpc>
                <a:spcPct val="90000"/>
              </a:lnSpc>
              <a:spcBef>
                <a:spcPct val="30000"/>
              </a:spcBef>
            </a:pPr>
            <a:r>
              <a:rPr lang="en-US" sz="1300"/>
              <a:t>FFTs</a:t>
            </a:r>
          </a:p>
        </p:txBody>
      </p:sp>
      <p:sp>
        <p:nvSpPr>
          <p:cNvPr id="21525" name="Line 20"/>
          <p:cNvSpPr>
            <a:spLocks noChangeShapeType="1"/>
          </p:cNvSpPr>
          <p:nvPr/>
        </p:nvSpPr>
        <p:spPr bwMode="auto">
          <a:xfrm flipH="1">
            <a:off x="6172200" y="2438400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/>
          </a:ln>
        </p:spPr>
        <p:txBody>
          <a:bodyPr lIns="88900" tIns="44450" rIns="88900" bIns="44450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526" name="Text Box 21"/>
          <p:cNvSpPr txBox="1">
            <a:spLocks noChangeArrowheads="1"/>
          </p:cNvSpPr>
          <p:nvPr/>
        </p:nvSpPr>
        <p:spPr bwMode="auto">
          <a:xfrm flipH="1">
            <a:off x="5181600" y="3276600"/>
            <a:ext cx="9144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pPr algn="r">
              <a:lnSpc>
                <a:spcPct val="90000"/>
              </a:lnSpc>
              <a:spcBef>
                <a:spcPct val="30000"/>
              </a:spcBef>
            </a:pPr>
            <a:r>
              <a:rPr lang="en-US" sz="1300"/>
              <a:t>Dense Linear Algebra</a:t>
            </a:r>
          </a:p>
          <a:p>
            <a:pPr algn="r">
              <a:lnSpc>
                <a:spcPct val="90000"/>
              </a:lnSpc>
              <a:spcBef>
                <a:spcPct val="30000"/>
              </a:spcBef>
            </a:pPr>
            <a:r>
              <a:rPr lang="en-US" sz="1300"/>
              <a:t>(BLAS3)</a:t>
            </a:r>
          </a:p>
        </p:txBody>
      </p:sp>
      <p:sp>
        <p:nvSpPr>
          <p:cNvPr id="21527" name="Line 22"/>
          <p:cNvSpPr>
            <a:spLocks noChangeShapeType="1"/>
          </p:cNvSpPr>
          <p:nvPr/>
        </p:nvSpPr>
        <p:spPr bwMode="auto">
          <a:xfrm flipH="1">
            <a:off x="7467600" y="2438400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/>
          </a:ln>
        </p:spPr>
        <p:txBody>
          <a:bodyPr lIns="88900" tIns="44450" rIns="88900" bIns="44450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528" name="Text Box 23"/>
          <p:cNvSpPr txBox="1">
            <a:spLocks noChangeArrowheads="1"/>
          </p:cNvSpPr>
          <p:nvPr/>
        </p:nvSpPr>
        <p:spPr bwMode="auto">
          <a:xfrm flipH="1">
            <a:off x="6477000" y="3581400"/>
            <a:ext cx="9144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pPr algn="r">
              <a:lnSpc>
                <a:spcPct val="90000"/>
              </a:lnSpc>
              <a:spcBef>
                <a:spcPct val="30000"/>
              </a:spcBef>
            </a:pPr>
            <a:r>
              <a:rPr lang="en-US" sz="1300"/>
              <a:t>Particle Methods</a:t>
            </a:r>
          </a:p>
        </p:txBody>
      </p:sp>
      <p:sp>
        <p:nvSpPr>
          <p:cNvPr id="21529" name="Oval 24"/>
          <p:cNvSpPr>
            <a:spLocks noChangeArrowheads="1"/>
          </p:cNvSpPr>
          <p:nvPr/>
        </p:nvSpPr>
        <p:spPr bwMode="auto">
          <a:xfrm rot="900000">
            <a:off x="762000" y="2971800"/>
            <a:ext cx="2741613" cy="9144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 smtClean="0"/>
              <a:t>Kernel Arithmetic Intensity</a:t>
            </a:r>
            <a:br>
              <a:rPr lang="en-US" sz="3000" dirty="0" smtClean="0"/>
            </a:br>
            <a:r>
              <a:rPr lang="en-US" sz="3000" dirty="0" smtClean="0"/>
              <a:t>and Architecture</a:t>
            </a: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99BADD-F8EF-F84C-8DD2-E30475D2CD9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5" name="Picture 4" descr="AMD_Budapest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6400800" y="1600200"/>
            <a:ext cx="2743200" cy="27432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 given architecture, one may calculate its </a:t>
            </a:r>
            <a:r>
              <a:rPr lang="en-US" dirty="0" err="1" smtClean="0"/>
              <a:t>flop:byte</a:t>
            </a:r>
            <a:r>
              <a:rPr lang="en-US" dirty="0" smtClean="0"/>
              <a:t> ratio.</a:t>
            </a:r>
          </a:p>
          <a:p>
            <a:r>
              <a:rPr lang="en-US" dirty="0" smtClean="0"/>
              <a:t>For a 2.3GHz Quad Core Opteron (like in the XT4), </a:t>
            </a:r>
          </a:p>
          <a:p>
            <a:pPr lvl="1"/>
            <a:r>
              <a:rPr lang="en-US" dirty="0" smtClean="0"/>
              <a:t>1 SIMD add + 1 SIMD multiply per cycle per core</a:t>
            </a:r>
          </a:p>
          <a:p>
            <a:pPr lvl="1"/>
            <a:r>
              <a:rPr lang="en-US" dirty="0" smtClean="0"/>
              <a:t>12.8GB/s of DRAM bandwidth</a:t>
            </a:r>
          </a:p>
          <a:p>
            <a:pPr lvl="1"/>
            <a:r>
              <a:rPr lang="en-US" dirty="0" smtClean="0"/>
              <a:t>= 36.8 / 12.8 ~ </a:t>
            </a:r>
            <a:r>
              <a:rPr lang="en-US" b="1" dirty="0" smtClean="0">
                <a:solidFill>
                  <a:srgbClr val="0000FF"/>
                </a:solidFill>
              </a:rPr>
              <a:t>2.9 flops per byte</a:t>
            </a:r>
          </a:p>
          <a:p>
            <a:endParaRPr lang="en-US" dirty="0" smtClean="0"/>
          </a:p>
          <a:p>
            <a:r>
              <a:rPr lang="en-US" dirty="0" smtClean="0"/>
              <a:t>When a kernel’s arithmetic intensity is substantially</a:t>
            </a:r>
          </a:p>
          <a:p>
            <a:pPr>
              <a:buNone/>
            </a:pPr>
            <a:r>
              <a:rPr lang="en-US" dirty="0" smtClean="0"/>
              <a:t>	less than the architecture’s </a:t>
            </a:r>
            <a:r>
              <a:rPr lang="en-US" dirty="0" err="1" smtClean="0"/>
              <a:t>flop:byte</a:t>
            </a:r>
            <a:r>
              <a:rPr lang="en-US" dirty="0" smtClean="0"/>
              <a:t> ratio, transferring</a:t>
            </a:r>
          </a:p>
          <a:p>
            <a:pPr>
              <a:buNone/>
            </a:pPr>
            <a:r>
              <a:rPr lang="en-US" dirty="0" smtClean="0"/>
              <a:t>	data will take longer than computing on it </a:t>
            </a:r>
          </a:p>
          <a:p>
            <a:pPr>
              <a:buNone/>
            </a:pPr>
            <a:r>
              <a:rPr lang="en-US" dirty="0" smtClean="0">
                <a:sym typeface="Wingdings"/>
              </a:rPr>
              <a:t>	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</a:t>
            </a:r>
            <a:r>
              <a:rPr lang="en-US" b="1" dirty="0" smtClean="0">
                <a:solidFill>
                  <a:srgbClr val="FF0080"/>
                </a:solidFill>
                <a:sym typeface="Wingdings"/>
              </a:rPr>
              <a:t>memory-bound</a:t>
            </a:r>
          </a:p>
          <a:p>
            <a:endParaRPr lang="en-US" dirty="0" smtClean="0"/>
          </a:p>
          <a:p>
            <a:r>
              <a:rPr lang="en-US" dirty="0" smtClean="0"/>
              <a:t>When a kernel’s arithmetic intensity is substantially greater than the architecture’s </a:t>
            </a:r>
            <a:r>
              <a:rPr lang="en-US" dirty="0" err="1" smtClean="0"/>
              <a:t>flop:byte</a:t>
            </a:r>
            <a:r>
              <a:rPr lang="en-US" dirty="0" smtClean="0"/>
              <a:t> ratio, computation will take longer than data transfers </a:t>
            </a:r>
          </a:p>
          <a:p>
            <a:pPr>
              <a:buNone/>
            </a:pPr>
            <a:r>
              <a:rPr lang="en-US" dirty="0" smtClean="0">
                <a:sym typeface="Wingdings"/>
              </a:rPr>
              <a:t>	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</a:t>
            </a:r>
            <a:r>
              <a:rPr lang="en-US" b="1" dirty="0" smtClean="0">
                <a:solidFill>
                  <a:srgbClr val="0000FF"/>
                </a:solidFill>
                <a:sym typeface="Wingdings"/>
              </a:rPr>
              <a:t>compute-bound</a:t>
            </a:r>
            <a:endParaRPr lang="en-US" dirty="0" smtClean="0">
              <a:solidFill>
                <a:srgbClr val="0000FF"/>
              </a:solidFill>
              <a:sym typeface="Wingdings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9"/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B43FFC1-1147-C64B-A3BF-FE4A484D3651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34147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LBMHD</a:t>
            </a:r>
            <a:endParaRPr lang="en-US" dirty="0"/>
          </a:p>
        </p:txBody>
      </p:sp>
      <p:sp>
        <p:nvSpPr>
          <p:cNvPr id="134148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Number Placeholder 3"/>
          <p:cNvSpPr>
            <a:spLocks noGrp="1"/>
          </p:cNvSpPr>
          <p:nvPr>
            <p:ph type="sldNum" sz="quarter" idx="10"/>
          </p:nvPr>
        </p:nvSpPr>
        <p:spPr bwMode="auto">
          <a:xfrm>
            <a:off x="7010400" y="6553200"/>
            <a:ext cx="2133600" cy="238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AE62F10-0226-5646-8445-AF22952C4643}" type="slidenum">
              <a:rPr lang="en-US" smtClean="0"/>
              <a:pPr/>
              <a:t>7</a:t>
            </a:fld>
            <a:endParaRPr lang="en-US" smtClean="0"/>
          </a:p>
        </p:txBody>
      </p:sp>
      <p:pic>
        <p:nvPicPr>
          <p:cNvPr id="92163" name="Picture 12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24600" y="1447800"/>
            <a:ext cx="2741613" cy="204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6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14400"/>
          </a:xfrm>
          <a:noFill/>
        </p:spPr>
        <p:txBody>
          <a:bodyPr/>
          <a:lstStyle/>
          <a:p>
            <a:pPr eaLnBrk="1" hangingPunct="1"/>
            <a:r>
              <a:rPr lang="en-US"/>
              <a:t>LBMHD</a:t>
            </a:r>
          </a:p>
        </p:txBody>
      </p:sp>
      <p:sp>
        <p:nvSpPr>
          <p:cNvPr id="921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143000"/>
            <a:ext cx="8226425" cy="5715000"/>
          </a:xfrm>
          <a:noFill/>
        </p:spPr>
        <p:txBody>
          <a:bodyPr/>
          <a:lstStyle/>
          <a:p>
            <a:pPr eaLnBrk="1" hangingPunct="1"/>
            <a:r>
              <a:rPr lang="en-US" sz="1800" dirty="0"/>
              <a:t>Plasma turbulence simulation via Lattice Boltzmann Method</a:t>
            </a:r>
          </a:p>
          <a:p>
            <a:pPr eaLnBrk="1" hangingPunct="1"/>
            <a:r>
              <a:rPr lang="en-US" sz="1800" dirty="0"/>
              <a:t>Two distributions:</a:t>
            </a:r>
          </a:p>
          <a:p>
            <a:pPr lvl="1" eaLnBrk="1" hangingPunct="1"/>
            <a:r>
              <a:rPr lang="en-US" sz="1400" dirty="0"/>
              <a:t>momentum distribution (27 scalar components)</a:t>
            </a:r>
          </a:p>
          <a:p>
            <a:pPr lvl="1" eaLnBrk="1" hangingPunct="1"/>
            <a:r>
              <a:rPr lang="en-US" sz="1400" dirty="0"/>
              <a:t>magnetic distribution (15 vector components)</a:t>
            </a:r>
            <a:endParaRPr lang="en-US" sz="1600" dirty="0"/>
          </a:p>
          <a:p>
            <a:pPr eaLnBrk="1" hangingPunct="1"/>
            <a:r>
              <a:rPr lang="en-US" sz="1800" dirty="0"/>
              <a:t>Three macroscopic quantities:</a:t>
            </a:r>
          </a:p>
          <a:p>
            <a:pPr lvl="1" eaLnBrk="1" hangingPunct="1"/>
            <a:r>
              <a:rPr lang="en-US" sz="1400" dirty="0"/>
              <a:t>Density</a:t>
            </a:r>
          </a:p>
          <a:p>
            <a:pPr lvl="1" eaLnBrk="1" hangingPunct="1"/>
            <a:r>
              <a:rPr lang="en-US" sz="1400" dirty="0"/>
              <a:t>Momentum (vector)</a:t>
            </a:r>
          </a:p>
          <a:p>
            <a:pPr lvl="1" eaLnBrk="1" hangingPunct="1"/>
            <a:r>
              <a:rPr lang="en-US" sz="1400" dirty="0"/>
              <a:t>Magnetic Field (vector</a:t>
            </a:r>
            <a:r>
              <a:rPr lang="en-US" sz="1400" dirty="0" smtClean="0"/>
              <a:t>)</a:t>
            </a:r>
            <a:endParaRPr lang="en-US" sz="1600" dirty="0"/>
          </a:p>
        </p:txBody>
      </p:sp>
      <p:grpSp>
        <p:nvGrpSpPr>
          <p:cNvPr id="92166" name="Group 4"/>
          <p:cNvGrpSpPr>
            <a:grpSpLocks noChangeAspect="1"/>
          </p:cNvGrpSpPr>
          <p:nvPr/>
        </p:nvGrpSpPr>
        <p:grpSpPr bwMode="auto">
          <a:xfrm>
            <a:off x="914400" y="3962400"/>
            <a:ext cx="7315200" cy="2235200"/>
            <a:chOff x="1872" y="3072"/>
            <a:chExt cx="3456" cy="1056"/>
          </a:xfrm>
        </p:grpSpPr>
        <p:sp>
          <p:nvSpPr>
            <p:cNvPr id="92167" name="Text Box 5"/>
            <p:cNvSpPr txBox="1">
              <a:spLocks noChangeArrowheads="1"/>
            </p:cNvSpPr>
            <p:nvPr/>
          </p:nvSpPr>
          <p:spPr bwMode="auto">
            <a:xfrm>
              <a:off x="3024" y="4032"/>
              <a:ext cx="1152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900"/>
                <a:t>momentum distribution</a:t>
              </a:r>
              <a:endParaRPr lang="en-US" sz="900" i="1"/>
            </a:p>
          </p:txBody>
        </p:sp>
        <p:grpSp>
          <p:nvGrpSpPr>
            <p:cNvPr id="92168" name="Group 6"/>
            <p:cNvGrpSpPr>
              <a:grpSpLocks/>
            </p:cNvGrpSpPr>
            <p:nvPr/>
          </p:nvGrpSpPr>
          <p:grpSpPr bwMode="auto">
            <a:xfrm>
              <a:off x="3600" y="3120"/>
              <a:ext cx="480" cy="768"/>
              <a:chOff x="864" y="96"/>
              <a:chExt cx="480" cy="768"/>
            </a:xfrm>
          </p:grpSpPr>
          <p:sp>
            <p:nvSpPr>
              <p:cNvPr id="92270" name="Freeform 7"/>
              <p:cNvSpPr>
                <a:spLocks/>
              </p:cNvSpPr>
              <p:nvPr/>
            </p:nvSpPr>
            <p:spPr bwMode="auto">
              <a:xfrm>
                <a:off x="912" y="96"/>
                <a:ext cx="384" cy="768"/>
              </a:xfrm>
              <a:custGeom>
                <a:avLst/>
                <a:gdLst>
                  <a:gd name="T0" fmla="*/ 0 w 384"/>
                  <a:gd name="T1" fmla="*/ 0 h 768"/>
                  <a:gd name="T2" fmla="*/ 0 w 384"/>
                  <a:gd name="T3" fmla="*/ 576 h 768"/>
                  <a:gd name="T4" fmla="*/ 384 w 384"/>
                  <a:gd name="T5" fmla="*/ 768 h 768"/>
                  <a:gd name="T6" fmla="*/ 384 w 384"/>
                  <a:gd name="T7" fmla="*/ 192 h 768"/>
                  <a:gd name="T8" fmla="*/ 0 w 384"/>
                  <a:gd name="T9" fmla="*/ 0 h 7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84"/>
                  <a:gd name="T16" fmla="*/ 0 h 768"/>
                  <a:gd name="T17" fmla="*/ 384 w 384"/>
                  <a:gd name="T18" fmla="*/ 768 h 7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84" h="768">
                    <a:moveTo>
                      <a:pt x="0" y="0"/>
                    </a:moveTo>
                    <a:lnTo>
                      <a:pt x="0" y="576"/>
                    </a:lnTo>
                    <a:lnTo>
                      <a:pt x="384" y="768"/>
                    </a:lnTo>
                    <a:lnTo>
                      <a:pt x="384" y="1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>
                  <a:alpha val="50195"/>
                </a:srgbClr>
              </a:solidFill>
              <a:ln w="6350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92271" name="Line 8"/>
              <p:cNvSpPr>
                <a:spLocks noChangeShapeType="1"/>
              </p:cNvSpPr>
              <p:nvPr/>
            </p:nvSpPr>
            <p:spPr bwMode="auto">
              <a:xfrm>
                <a:off x="864" y="528"/>
                <a:ext cx="48" cy="144"/>
              </a:xfrm>
              <a:prstGeom prst="line">
                <a:avLst/>
              </a:prstGeom>
              <a:noFill/>
              <a:ln w="6350">
                <a:solidFill>
                  <a:srgbClr val="808080"/>
                </a:solidFill>
                <a:round/>
                <a:headEnd/>
                <a:tailEnd type="stealth" w="sm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92272" name="Line 9"/>
              <p:cNvSpPr>
                <a:spLocks noChangeShapeType="1"/>
              </p:cNvSpPr>
              <p:nvPr/>
            </p:nvSpPr>
            <p:spPr bwMode="auto">
              <a:xfrm>
                <a:off x="864" y="528"/>
                <a:ext cx="240" cy="240"/>
              </a:xfrm>
              <a:prstGeom prst="line">
                <a:avLst/>
              </a:prstGeom>
              <a:noFill/>
              <a:ln w="6350">
                <a:solidFill>
                  <a:srgbClr val="808080"/>
                </a:solidFill>
                <a:round/>
                <a:headEnd/>
                <a:tailEnd type="stealth" w="sm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92273" name="Line 10"/>
              <p:cNvSpPr>
                <a:spLocks noChangeShapeType="1"/>
              </p:cNvSpPr>
              <p:nvPr/>
            </p:nvSpPr>
            <p:spPr bwMode="auto">
              <a:xfrm>
                <a:off x="864" y="528"/>
                <a:ext cx="432" cy="336"/>
              </a:xfrm>
              <a:prstGeom prst="line">
                <a:avLst/>
              </a:prstGeom>
              <a:noFill/>
              <a:ln w="6350">
                <a:solidFill>
                  <a:srgbClr val="808080"/>
                </a:solidFill>
                <a:round/>
                <a:headEnd/>
                <a:tailEnd type="stealth" w="sm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92274" name="Line 11"/>
              <p:cNvSpPr>
                <a:spLocks noChangeShapeType="1"/>
              </p:cNvSpPr>
              <p:nvPr/>
            </p:nvSpPr>
            <p:spPr bwMode="auto">
              <a:xfrm>
                <a:off x="864" y="528"/>
                <a:ext cx="432" cy="48"/>
              </a:xfrm>
              <a:prstGeom prst="line">
                <a:avLst/>
              </a:prstGeom>
              <a:noFill/>
              <a:ln w="6350">
                <a:solidFill>
                  <a:srgbClr val="808080"/>
                </a:solidFill>
                <a:round/>
                <a:headEnd/>
                <a:tailEnd type="stealth" w="sm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92275" name="Line 12"/>
              <p:cNvSpPr>
                <a:spLocks noChangeShapeType="1"/>
              </p:cNvSpPr>
              <p:nvPr/>
            </p:nvSpPr>
            <p:spPr bwMode="auto">
              <a:xfrm flipV="1">
                <a:off x="864" y="480"/>
                <a:ext cx="240" cy="48"/>
              </a:xfrm>
              <a:prstGeom prst="line">
                <a:avLst/>
              </a:prstGeom>
              <a:noFill/>
              <a:ln w="6350">
                <a:solidFill>
                  <a:srgbClr val="808080"/>
                </a:solidFill>
                <a:round/>
                <a:headEnd/>
                <a:tailEnd type="stealth" w="sm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92276" name="Line 13"/>
              <p:cNvSpPr>
                <a:spLocks noChangeShapeType="1"/>
              </p:cNvSpPr>
              <p:nvPr/>
            </p:nvSpPr>
            <p:spPr bwMode="auto">
              <a:xfrm flipV="1">
                <a:off x="864" y="384"/>
                <a:ext cx="48" cy="144"/>
              </a:xfrm>
              <a:prstGeom prst="line">
                <a:avLst/>
              </a:prstGeom>
              <a:noFill/>
              <a:ln w="6350">
                <a:solidFill>
                  <a:srgbClr val="808080"/>
                </a:solidFill>
                <a:round/>
                <a:headEnd/>
                <a:tailEnd type="stealth" w="sm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92277" name="Line 14"/>
              <p:cNvSpPr>
                <a:spLocks noChangeShapeType="1"/>
              </p:cNvSpPr>
              <p:nvPr/>
            </p:nvSpPr>
            <p:spPr bwMode="auto">
              <a:xfrm flipV="1">
                <a:off x="864" y="96"/>
                <a:ext cx="48" cy="432"/>
              </a:xfrm>
              <a:prstGeom prst="line">
                <a:avLst/>
              </a:prstGeom>
              <a:noFill/>
              <a:ln w="6350">
                <a:solidFill>
                  <a:srgbClr val="808080"/>
                </a:solidFill>
                <a:round/>
                <a:headEnd/>
                <a:tailEnd type="stealth" w="sm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92278" name="Line 15"/>
              <p:cNvSpPr>
                <a:spLocks noChangeShapeType="1"/>
              </p:cNvSpPr>
              <p:nvPr/>
            </p:nvSpPr>
            <p:spPr bwMode="auto">
              <a:xfrm flipV="1">
                <a:off x="864" y="192"/>
                <a:ext cx="240" cy="336"/>
              </a:xfrm>
              <a:prstGeom prst="line">
                <a:avLst/>
              </a:prstGeom>
              <a:noFill/>
              <a:ln w="6350">
                <a:solidFill>
                  <a:srgbClr val="808080"/>
                </a:solidFill>
                <a:round/>
                <a:headEnd/>
                <a:tailEnd type="stealth" w="sm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92279" name="Line 16"/>
              <p:cNvSpPr>
                <a:spLocks noChangeShapeType="1"/>
              </p:cNvSpPr>
              <p:nvPr/>
            </p:nvSpPr>
            <p:spPr bwMode="auto">
              <a:xfrm flipV="1">
                <a:off x="864" y="288"/>
                <a:ext cx="432" cy="240"/>
              </a:xfrm>
              <a:prstGeom prst="line">
                <a:avLst/>
              </a:prstGeom>
              <a:noFill/>
              <a:ln w="6350">
                <a:solidFill>
                  <a:srgbClr val="808080"/>
                </a:solidFill>
                <a:round/>
                <a:headEnd/>
                <a:tailEnd type="stealth" w="sm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92280" name="Text Box 17"/>
              <p:cNvSpPr txBox="1">
                <a:spLocks noChangeArrowheads="1"/>
              </p:cNvSpPr>
              <p:nvPr/>
            </p:nvSpPr>
            <p:spPr bwMode="auto">
              <a:xfrm>
                <a:off x="1200" y="286"/>
                <a:ext cx="144" cy="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900"/>
                  <a:t>14</a:t>
                </a:r>
              </a:p>
            </p:txBody>
          </p:sp>
          <p:sp>
            <p:nvSpPr>
              <p:cNvPr id="92281" name="Text Box 18"/>
              <p:cNvSpPr txBox="1">
                <a:spLocks noChangeArrowheads="1"/>
              </p:cNvSpPr>
              <p:nvPr/>
            </p:nvSpPr>
            <p:spPr bwMode="auto">
              <a:xfrm>
                <a:off x="1056" y="190"/>
                <a:ext cx="96" cy="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900"/>
                  <a:t>4</a:t>
                </a:r>
              </a:p>
            </p:txBody>
          </p:sp>
          <p:sp>
            <p:nvSpPr>
              <p:cNvPr id="92282" name="Text Box 19"/>
              <p:cNvSpPr txBox="1">
                <a:spLocks noChangeArrowheads="1"/>
              </p:cNvSpPr>
              <p:nvPr/>
            </p:nvSpPr>
            <p:spPr bwMode="auto">
              <a:xfrm>
                <a:off x="864" y="576"/>
                <a:ext cx="144" cy="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900"/>
                  <a:t>13</a:t>
                </a:r>
              </a:p>
            </p:txBody>
          </p:sp>
          <p:sp>
            <p:nvSpPr>
              <p:cNvPr id="92283" name="Text Box 20"/>
              <p:cNvSpPr txBox="1">
                <a:spLocks noChangeArrowheads="1"/>
              </p:cNvSpPr>
              <p:nvPr/>
            </p:nvSpPr>
            <p:spPr bwMode="auto">
              <a:xfrm>
                <a:off x="1200" y="766"/>
                <a:ext cx="144" cy="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900"/>
                  <a:t>16</a:t>
                </a:r>
              </a:p>
            </p:txBody>
          </p:sp>
          <p:sp>
            <p:nvSpPr>
              <p:cNvPr id="92284" name="Text Box 21"/>
              <p:cNvSpPr txBox="1">
                <a:spLocks noChangeArrowheads="1"/>
              </p:cNvSpPr>
              <p:nvPr/>
            </p:nvSpPr>
            <p:spPr bwMode="auto">
              <a:xfrm>
                <a:off x="1056" y="670"/>
                <a:ext cx="96" cy="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900"/>
                  <a:t>5</a:t>
                </a:r>
              </a:p>
            </p:txBody>
          </p:sp>
          <p:sp>
            <p:nvSpPr>
              <p:cNvPr id="92285" name="Text Box 22"/>
              <p:cNvSpPr txBox="1">
                <a:spLocks noChangeArrowheads="1"/>
              </p:cNvSpPr>
              <p:nvPr/>
            </p:nvSpPr>
            <p:spPr bwMode="auto">
              <a:xfrm>
                <a:off x="864" y="336"/>
                <a:ext cx="144" cy="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900"/>
                  <a:t>8</a:t>
                </a:r>
              </a:p>
            </p:txBody>
          </p:sp>
          <p:sp>
            <p:nvSpPr>
              <p:cNvPr id="92286" name="Text Box 23"/>
              <p:cNvSpPr txBox="1">
                <a:spLocks noChangeArrowheads="1"/>
              </p:cNvSpPr>
              <p:nvPr/>
            </p:nvSpPr>
            <p:spPr bwMode="auto">
              <a:xfrm>
                <a:off x="1200" y="526"/>
                <a:ext cx="144" cy="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900"/>
                  <a:t>9</a:t>
                </a:r>
              </a:p>
            </p:txBody>
          </p:sp>
          <p:sp>
            <p:nvSpPr>
              <p:cNvPr id="92287" name="Text Box 24"/>
              <p:cNvSpPr txBox="1">
                <a:spLocks noChangeArrowheads="1"/>
              </p:cNvSpPr>
              <p:nvPr/>
            </p:nvSpPr>
            <p:spPr bwMode="auto">
              <a:xfrm>
                <a:off x="1056" y="430"/>
                <a:ext cx="96" cy="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900"/>
                  <a:t>21</a:t>
                </a:r>
              </a:p>
            </p:txBody>
          </p:sp>
          <p:sp>
            <p:nvSpPr>
              <p:cNvPr id="92288" name="Text Box 25"/>
              <p:cNvSpPr txBox="1">
                <a:spLocks noChangeArrowheads="1"/>
              </p:cNvSpPr>
              <p:nvPr/>
            </p:nvSpPr>
            <p:spPr bwMode="auto">
              <a:xfrm>
                <a:off x="864" y="96"/>
                <a:ext cx="144" cy="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900"/>
                  <a:t>12</a:t>
                </a:r>
              </a:p>
            </p:txBody>
          </p:sp>
        </p:grpSp>
        <p:sp>
          <p:nvSpPr>
            <p:cNvPr id="92169" name="Line 26"/>
            <p:cNvSpPr>
              <a:spLocks noChangeShapeType="1"/>
            </p:cNvSpPr>
            <p:nvPr/>
          </p:nvSpPr>
          <p:spPr bwMode="auto">
            <a:xfrm>
              <a:off x="3168" y="3792"/>
              <a:ext cx="384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sm" len="sm"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92170" name="Text Box 27"/>
            <p:cNvSpPr txBox="1">
              <a:spLocks noChangeArrowheads="1"/>
            </p:cNvSpPr>
            <p:nvPr/>
          </p:nvSpPr>
          <p:spPr bwMode="auto">
            <a:xfrm>
              <a:off x="3024" y="3696"/>
              <a:ext cx="144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900"/>
                <a:t>+Y</a:t>
              </a:r>
            </a:p>
          </p:txBody>
        </p:sp>
        <p:grpSp>
          <p:nvGrpSpPr>
            <p:cNvPr id="92171" name="Group 28"/>
            <p:cNvGrpSpPr>
              <a:grpSpLocks/>
            </p:cNvGrpSpPr>
            <p:nvPr/>
          </p:nvGrpSpPr>
          <p:grpSpPr bwMode="auto">
            <a:xfrm>
              <a:off x="3360" y="3168"/>
              <a:ext cx="480" cy="768"/>
              <a:chOff x="2352" y="96"/>
              <a:chExt cx="480" cy="768"/>
            </a:xfrm>
          </p:grpSpPr>
          <p:sp>
            <p:nvSpPr>
              <p:cNvPr id="92252" name="Freeform 29"/>
              <p:cNvSpPr>
                <a:spLocks/>
              </p:cNvSpPr>
              <p:nvPr/>
            </p:nvSpPr>
            <p:spPr bwMode="auto">
              <a:xfrm>
                <a:off x="2400" y="96"/>
                <a:ext cx="384" cy="768"/>
              </a:xfrm>
              <a:custGeom>
                <a:avLst/>
                <a:gdLst>
                  <a:gd name="T0" fmla="*/ 0 w 384"/>
                  <a:gd name="T1" fmla="*/ 0 h 768"/>
                  <a:gd name="T2" fmla="*/ 0 w 384"/>
                  <a:gd name="T3" fmla="*/ 576 h 768"/>
                  <a:gd name="T4" fmla="*/ 384 w 384"/>
                  <a:gd name="T5" fmla="*/ 768 h 768"/>
                  <a:gd name="T6" fmla="*/ 384 w 384"/>
                  <a:gd name="T7" fmla="*/ 192 h 768"/>
                  <a:gd name="T8" fmla="*/ 0 w 384"/>
                  <a:gd name="T9" fmla="*/ 0 h 7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84"/>
                  <a:gd name="T16" fmla="*/ 0 h 768"/>
                  <a:gd name="T17" fmla="*/ 384 w 384"/>
                  <a:gd name="T18" fmla="*/ 768 h 7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84" h="768">
                    <a:moveTo>
                      <a:pt x="0" y="0"/>
                    </a:moveTo>
                    <a:lnTo>
                      <a:pt x="0" y="576"/>
                    </a:lnTo>
                    <a:lnTo>
                      <a:pt x="384" y="768"/>
                    </a:lnTo>
                    <a:lnTo>
                      <a:pt x="384" y="1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>
                  <a:alpha val="50195"/>
                </a:srgbClr>
              </a:solidFill>
              <a:ln w="6350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92253" name="Line 30"/>
              <p:cNvSpPr>
                <a:spLocks noChangeShapeType="1"/>
              </p:cNvSpPr>
              <p:nvPr/>
            </p:nvSpPr>
            <p:spPr bwMode="auto">
              <a:xfrm flipH="1" flipV="1">
                <a:off x="2400" y="384"/>
                <a:ext cx="192" cy="96"/>
              </a:xfrm>
              <a:prstGeom prst="line">
                <a:avLst/>
              </a:prstGeom>
              <a:noFill/>
              <a:ln w="6350">
                <a:solidFill>
                  <a:srgbClr val="808080"/>
                </a:solidFill>
                <a:round/>
                <a:headEnd/>
                <a:tailEnd type="stealth" w="sm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92254" name="Line 31"/>
              <p:cNvSpPr>
                <a:spLocks noChangeShapeType="1"/>
              </p:cNvSpPr>
              <p:nvPr/>
            </p:nvSpPr>
            <p:spPr bwMode="auto">
              <a:xfrm flipH="1" flipV="1">
                <a:off x="2592" y="192"/>
                <a:ext cx="0" cy="288"/>
              </a:xfrm>
              <a:prstGeom prst="line">
                <a:avLst/>
              </a:prstGeom>
              <a:noFill/>
              <a:ln w="6350">
                <a:solidFill>
                  <a:srgbClr val="808080"/>
                </a:solidFill>
                <a:round/>
                <a:headEnd/>
                <a:tailEnd type="stealth" w="sm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92255" name="Line 32"/>
              <p:cNvSpPr>
                <a:spLocks noChangeShapeType="1"/>
              </p:cNvSpPr>
              <p:nvPr/>
            </p:nvSpPr>
            <p:spPr bwMode="auto">
              <a:xfrm flipH="1">
                <a:off x="2592" y="480"/>
                <a:ext cx="0" cy="288"/>
              </a:xfrm>
              <a:prstGeom prst="line">
                <a:avLst/>
              </a:prstGeom>
              <a:noFill/>
              <a:ln w="6350">
                <a:solidFill>
                  <a:srgbClr val="808080"/>
                </a:solidFill>
                <a:round/>
                <a:headEnd/>
                <a:tailEnd type="stealth" w="sm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92256" name="Line 33"/>
              <p:cNvSpPr>
                <a:spLocks noChangeShapeType="1"/>
              </p:cNvSpPr>
              <p:nvPr/>
            </p:nvSpPr>
            <p:spPr bwMode="auto">
              <a:xfrm>
                <a:off x="2592" y="480"/>
                <a:ext cx="192" cy="384"/>
              </a:xfrm>
              <a:prstGeom prst="line">
                <a:avLst/>
              </a:prstGeom>
              <a:noFill/>
              <a:ln w="6350">
                <a:solidFill>
                  <a:srgbClr val="808080"/>
                </a:solidFill>
                <a:round/>
                <a:headEnd/>
                <a:tailEnd type="stealth" w="sm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92257" name="Line 34"/>
              <p:cNvSpPr>
                <a:spLocks noChangeShapeType="1"/>
              </p:cNvSpPr>
              <p:nvPr/>
            </p:nvSpPr>
            <p:spPr bwMode="auto">
              <a:xfrm flipH="1">
                <a:off x="2400" y="480"/>
                <a:ext cx="192" cy="192"/>
              </a:xfrm>
              <a:prstGeom prst="line">
                <a:avLst/>
              </a:prstGeom>
              <a:noFill/>
              <a:ln w="6350">
                <a:solidFill>
                  <a:srgbClr val="808080"/>
                </a:solidFill>
                <a:round/>
                <a:headEnd/>
                <a:tailEnd type="stealth" w="sm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92258" name="Line 35"/>
              <p:cNvSpPr>
                <a:spLocks noChangeShapeType="1"/>
              </p:cNvSpPr>
              <p:nvPr/>
            </p:nvSpPr>
            <p:spPr bwMode="auto">
              <a:xfrm>
                <a:off x="2592" y="480"/>
                <a:ext cx="192" cy="96"/>
              </a:xfrm>
              <a:prstGeom prst="line">
                <a:avLst/>
              </a:prstGeom>
              <a:noFill/>
              <a:ln w="6350">
                <a:solidFill>
                  <a:srgbClr val="808080"/>
                </a:solidFill>
                <a:round/>
                <a:headEnd/>
                <a:tailEnd type="stealth" w="sm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92259" name="Line 36"/>
              <p:cNvSpPr>
                <a:spLocks noChangeShapeType="1"/>
              </p:cNvSpPr>
              <p:nvPr/>
            </p:nvSpPr>
            <p:spPr bwMode="auto">
              <a:xfrm flipV="1">
                <a:off x="2592" y="288"/>
                <a:ext cx="192" cy="192"/>
              </a:xfrm>
              <a:prstGeom prst="line">
                <a:avLst/>
              </a:prstGeom>
              <a:noFill/>
              <a:ln w="6350">
                <a:solidFill>
                  <a:srgbClr val="808080"/>
                </a:solidFill>
                <a:round/>
                <a:headEnd/>
                <a:tailEnd type="stealth" w="sm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92260" name="Line 37"/>
              <p:cNvSpPr>
                <a:spLocks noChangeShapeType="1"/>
              </p:cNvSpPr>
              <p:nvPr/>
            </p:nvSpPr>
            <p:spPr bwMode="auto">
              <a:xfrm flipH="1" flipV="1">
                <a:off x="2400" y="96"/>
                <a:ext cx="192" cy="384"/>
              </a:xfrm>
              <a:prstGeom prst="line">
                <a:avLst/>
              </a:prstGeom>
              <a:noFill/>
              <a:ln w="6350">
                <a:solidFill>
                  <a:srgbClr val="808080"/>
                </a:solidFill>
                <a:round/>
                <a:headEnd/>
                <a:tailEnd type="stealth" w="sm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92261" name="Text Box 38"/>
              <p:cNvSpPr txBox="1">
                <a:spLocks noChangeArrowheads="1"/>
              </p:cNvSpPr>
              <p:nvPr/>
            </p:nvSpPr>
            <p:spPr bwMode="auto">
              <a:xfrm>
                <a:off x="2688" y="286"/>
                <a:ext cx="144" cy="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900"/>
                  <a:t>2</a:t>
                </a:r>
              </a:p>
            </p:txBody>
          </p:sp>
          <p:sp>
            <p:nvSpPr>
              <p:cNvPr id="92262" name="Text Box 39"/>
              <p:cNvSpPr txBox="1">
                <a:spLocks noChangeArrowheads="1"/>
              </p:cNvSpPr>
              <p:nvPr/>
            </p:nvSpPr>
            <p:spPr bwMode="auto">
              <a:xfrm>
                <a:off x="2544" y="190"/>
                <a:ext cx="96" cy="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900"/>
                  <a:t>25</a:t>
                </a:r>
              </a:p>
            </p:txBody>
          </p:sp>
          <p:sp>
            <p:nvSpPr>
              <p:cNvPr id="92263" name="Text Box 40"/>
              <p:cNvSpPr txBox="1">
                <a:spLocks noChangeArrowheads="1"/>
              </p:cNvSpPr>
              <p:nvPr/>
            </p:nvSpPr>
            <p:spPr bwMode="auto">
              <a:xfrm>
                <a:off x="2352" y="576"/>
                <a:ext cx="144" cy="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900"/>
                  <a:t>1</a:t>
                </a:r>
              </a:p>
            </p:txBody>
          </p:sp>
          <p:sp>
            <p:nvSpPr>
              <p:cNvPr id="92264" name="Text Box 41"/>
              <p:cNvSpPr txBox="1">
                <a:spLocks noChangeArrowheads="1"/>
              </p:cNvSpPr>
              <p:nvPr/>
            </p:nvSpPr>
            <p:spPr bwMode="auto">
              <a:xfrm>
                <a:off x="2688" y="766"/>
                <a:ext cx="144" cy="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900"/>
                  <a:t>3</a:t>
                </a:r>
              </a:p>
            </p:txBody>
          </p:sp>
          <p:sp>
            <p:nvSpPr>
              <p:cNvPr id="92265" name="Text Box 42"/>
              <p:cNvSpPr txBox="1">
                <a:spLocks noChangeArrowheads="1"/>
              </p:cNvSpPr>
              <p:nvPr/>
            </p:nvSpPr>
            <p:spPr bwMode="auto">
              <a:xfrm>
                <a:off x="2544" y="670"/>
                <a:ext cx="96" cy="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900"/>
                  <a:t>24</a:t>
                </a:r>
              </a:p>
            </p:txBody>
          </p:sp>
          <p:sp>
            <p:nvSpPr>
              <p:cNvPr id="92266" name="Text Box 43"/>
              <p:cNvSpPr txBox="1">
                <a:spLocks noChangeArrowheads="1"/>
              </p:cNvSpPr>
              <p:nvPr/>
            </p:nvSpPr>
            <p:spPr bwMode="auto">
              <a:xfrm>
                <a:off x="2352" y="336"/>
                <a:ext cx="144" cy="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900"/>
                  <a:t>23</a:t>
                </a:r>
              </a:p>
            </p:txBody>
          </p:sp>
          <p:sp>
            <p:nvSpPr>
              <p:cNvPr id="92267" name="Text Box 44"/>
              <p:cNvSpPr txBox="1">
                <a:spLocks noChangeArrowheads="1"/>
              </p:cNvSpPr>
              <p:nvPr/>
            </p:nvSpPr>
            <p:spPr bwMode="auto">
              <a:xfrm>
                <a:off x="2688" y="526"/>
                <a:ext cx="144" cy="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900"/>
                  <a:t>22</a:t>
                </a:r>
              </a:p>
            </p:txBody>
          </p:sp>
          <p:sp>
            <p:nvSpPr>
              <p:cNvPr id="92268" name="Text Box 45"/>
              <p:cNvSpPr txBox="1">
                <a:spLocks noChangeArrowheads="1"/>
              </p:cNvSpPr>
              <p:nvPr/>
            </p:nvSpPr>
            <p:spPr bwMode="auto">
              <a:xfrm>
                <a:off x="2544" y="430"/>
                <a:ext cx="96" cy="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900"/>
                  <a:t>26</a:t>
                </a:r>
              </a:p>
            </p:txBody>
          </p:sp>
          <p:sp>
            <p:nvSpPr>
              <p:cNvPr id="92269" name="Text Box 46"/>
              <p:cNvSpPr txBox="1">
                <a:spLocks noChangeArrowheads="1"/>
              </p:cNvSpPr>
              <p:nvPr/>
            </p:nvSpPr>
            <p:spPr bwMode="auto">
              <a:xfrm>
                <a:off x="2352" y="96"/>
                <a:ext cx="144" cy="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900"/>
                  <a:t>0</a:t>
                </a:r>
              </a:p>
            </p:txBody>
          </p:sp>
        </p:grpSp>
        <p:grpSp>
          <p:nvGrpSpPr>
            <p:cNvPr id="92172" name="Group 47"/>
            <p:cNvGrpSpPr>
              <a:grpSpLocks/>
            </p:cNvGrpSpPr>
            <p:nvPr/>
          </p:nvGrpSpPr>
          <p:grpSpPr bwMode="auto">
            <a:xfrm>
              <a:off x="3120" y="3216"/>
              <a:ext cx="480" cy="768"/>
              <a:chOff x="2016" y="192"/>
              <a:chExt cx="480" cy="768"/>
            </a:xfrm>
          </p:grpSpPr>
          <p:sp>
            <p:nvSpPr>
              <p:cNvPr id="92233" name="Line 48"/>
              <p:cNvSpPr>
                <a:spLocks noChangeShapeType="1"/>
              </p:cNvSpPr>
              <p:nvPr/>
            </p:nvSpPr>
            <p:spPr bwMode="auto">
              <a:xfrm flipH="1" flipV="1">
                <a:off x="2064" y="192"/>
                <a:ext cx="432" cy="336"/>
              </a:xfrm>
              <a:prstGeom prst="line">
                <a:avLst/>
              </a:prstGeom>
              <a:noFill/>
              <a:ln w="6350">
                <a:solidFill>
                  <a:srgbClr val="808080"/>
                </a:solidFill>
                <a:round/>
                <a:headEnd/>
                <a:tailEnd type="stealth" w="sm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92234" name="Line 49"/>
              <p:cNvSpPr>
                <a:spLocks noChangeShapeType="1"/>
              </p:cNvSpPr>
              <p:nvPr/>
            </p:nvSpPr>
            <p:spPr bwMode="auto">
              <a:xfrm flipH="1" flipV="1">
                <a:off x="2256" y="288"/>
                <a:ext cx="240" cy="240"/>
              </a:xfrm>
              <a:prstGeom prst="line">
                <a:avLst/>
              </a:prstGeom>
              <a:noFill/>
              <a:ln w="6350">
                <a:solidFill>
                  <a:srgbClr val="808080"/>
                </a:solidFill>
                <a:round/>
                <a:headEnd/>
                <a:tailEnd type="stealth" w="sm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92235" name="Line 50"/>
              <p:cNvSpPr>
                <a:spLocks noChangeShapeType="1"/>
              </p:cNvSpPr>
              <p:nvPr/>
            </p:nvSpPr>
            <p:spPr bwMode="auto">
              <a:xfrm flipH="1" flipV="1">
                <a:off x="2448" y="384"/>
                <a:ext cx="48" cy="144"/>
              </a:xfrm>
              <a:prstGeom prst="line">
                <a:avLst/>
              </a:prstGeom>
              <a:noFill/>
              <a:ln w="6350">
                <a:solidFill>
                  <a:srgbClr val="808080"/>
                </a:solidFill>
                <a:round/>
                <a:headEnd/>
                <a:tailEnd type="stealth" w="sm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92236" name="Line 51"/>
              <p:cNvSpPr>
                <a:spLocks noChangeShapeType="1"/>
              </p:cNvSpPr>
              <p:nvPr/>
            </p:nvSpPr>
            <p:spPr bwMode="auto">
              <a:xfrm flipH="1">
                <a:off x="2448" y="528"/>
                <a:ext cx="48" cy="144"/>
              </a:xfrm>
              <a:prstGeom prst="line">
                <a:avLst/>
              </a:prstGeom>
              <a:noFill/>
              <a:ln w="6350">
                <a:solidFill>
                  <a:srgbClr val="808080"/>
                </a:solidFill>
                <a:round/>
                <a:headEnd/>
                <a:tailEnd type="stealth" w="sm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92237" name="Line 52"/>
              <p:cNvSpPr>
                <a:spLocks noChangeShapeType="1"/>
              </p:cNvSpPr>
              <p:nvPr/>
            </p:nvSpPr>
            <p:spPr bwMode="auto">
              <a:xfrm flipH="1">
                <a:off x="2256" y="528"/>
                <a:ext cx="240" cy="48"/>
              </a:xfrm>
              <a:prstGeom prst="line">
                <a:avLst/>
              </a:prstGeom>
              <a:noFill/>
              <a:ln w="6350">
                <a:solidFill>
                  <a:srgbClr val="808080"/>
                </a:solidFill>
                <a:round/>
                <a:headEnd/>
                <a:tailEnd type="stealth" w="sm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92238" name="Line 53"/>
              <p:cNvSpPr>
                <a:spLocks noChangeShapeType="1"/>
              </p:cNvSpPr>
              <p:nvPr/>
            </p:nvSpPr>
            <p:spPr bwMode="auto">
              <a:xfrm flipH="1" flipV="1">
                <a:off x="2064" y="480"/>
                <a:ext cx="432" cy="48"/>
              </a:xfrm>
              <a:prstGeom prst="line">
                <a:avLst/>
              </a:prstGeom>
              <a:noFill/>
              <a:ln w="6350">
                <a:solidFill>
                  <a:srgbClr val="808080"/>
                </a:solidFill>
                <a:round/>
                <a:headEnd/>
                <a:tailEnd type="stealth" w="sm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92239" name="Line 54"/>
              <p:cNvSpPr>
                <a:spLocks noChangeShapeType="1"/>
              </p:cNvSpPr>
              <p:nvPr/>
            </p:nvSpPr>
            <p:spPr bwMode="auto">
              <a:xfrm flipH="1">
                <a:off x="2448" y="528"/>
                <a:ext cx="48" cy="432"/>
              </a:xfrm>
              <a:prstGeom prst="line">
                <a:avLst/>
              </a:prstGeom>
              <a:noFill/>
              <a:ln w="6350">
                <a:solidFill>
                  <a:srgbClr val="808080"/>
                </a:solidFill>
                <a:round/>
                <a:headEnd/>
                <a:tailEnd type="stealth" w="sm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92240" name="Line 55"/>
              <p:cNvSpPr>
                <a:spLocks noChangeShapeType="1"/>
              </p:cNvSpPr>
              <p:nvPr/>
            </p:nvSpPr>
            <p:spPr bwMode="auto">
              <a:xfrm flipH="1">
                <a:off x="2256" y="528"/>
                <a:ext cx="240" cy="336"/>
              </a:xfrm>
              <a:prstGeom prst="line">
                <a:avLst/>
              </a:prstGeom>
              <a:noFill/>
              <a:ln w="6350">
                <a:solidFill>
                  <a:srgbClr val="808080"/>
                </a:solidFill>
                <a:round/>
                <a:headEnd/>
                <a:tailEnd type="stealth" w="sm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92241" name="Line 56"/>
              <p:cNvSpPr>
                <a:spLocks noChangeShapeType="1"/>
              </p:cNvSpPr>
              <p:nvPr/>
            </p:nvSpPr>
            <p:spPr bwMode="auto">
              <a:xfrm flipH="1">
                <a:off x="2064" y="528"/>
                <a:ext cx="432" cy="240"/>
              </a:xfrm>
              <a:prstGeom prst="line">
                <a:avLst/>
              </a:prstGeom>
              <a:noFill/>
              <a:ln w="6350">
                <a:solidFill>
                  <a:srgbClr val="808080"/>
                </a:solidFill>
                <a:round/>
                <a:headEnd/>
                <a:tailEnd type="stealth" w="sm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92242" name="Freeform 57"/>
              <p:cNvSpPr>
                <a:spLocks/>
              </p:cNvSpPr>
              <p:nvPr/>
            </p:nvSpPr>
            <p:spPr bwMode="auto">
              <a:xfrm>
                <a:off x="2064" y="192"/>
                <a:ext cx="384" cy="768"/>
              </a:xfrm>
              <a:custGeom>
                <a:avLst/>
                <a:gdLst>
                  <a:gd name="T0" fmla="*/ 0 w 384"/>
                  <a:gd name="T1" fmla="*/ 0 h 768"/>
                  <a:gd name="T2" fmla="*/ 0 w 384"/>
                  <a:gd name="T3" fmla="*/ 576 h 768"/>
                  <a:gd name="T4" fmla="*/ 384 w 384"/>
                  <a:gd name="T5" fmla="*/ 768 h 768"/>
                  <a:gd name="T6" fmla="*/ 384 w 384"/>
                  <a:gd name="T7" fmla="*/ 192 h 768"/>
                  <a:gd name="T8" fmla="*/ 0 w 384"/>
                  <a:gd name="T9" fmla="*/ 0 h 7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84"/>
                  <a:gd name="T16" fmla="*/ 0 h 768"/>
                  <a:gd name="T17" fmla="*/ 384 w 384"/>
                  <a:gd name="T18" fmla="*/ 768 h 7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84" h="768">
                    <a:moveTo>
                      <a:pt x="0" y="0"/>
                    </a:moveTo>
                    <a:lnTo>
                      <a:pt x="0" y="576"/>
                    </a:lnTo>
                    <a:lnTo>
                      <a:pt x="384" y="768"/>
                    </a:lnTo>
                    <a:lnTo>
                      <a:pt x="384" y="1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>
                  <a:alpha val="50195"/>
                </a:srgbClr>
              </a:solidFill>
              <a:ln w="6350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92243" name="Text Box 58"/>
              <p:cNvSpPr txBox="1">
                <a:spLocks noChangeArrowheads="1"/>
              </p:cNvSpPr>
              <p:nvPr/>
            </p:nvSpPr>
            <p:spPr bwMode="auto">
              <a:xfrm>
                <a:off x="2352" y="382"/>
                <a:ext cx="144" cy="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900"/>
                  <a:t>18</a:t>
                </a:r>
              </a:p>
            </p:txBody>
          </p:sp>
          <p:sp>
            <p:nvSpPr>
              <p:cNvPr id="92244" name="Text Box 59"/>
              <p:cNvSpPr txBox="1">
                <a:spLocks noChangeArrowheads="1"/>
              </p:cNvSpPr>
              <p:nvPr/>
            </p:nvSpPr>
            <p:spPr bwMode="auto">
              <a:xfrm>
                <a:off x="2208" y="286"/>
                <a:ext cx="96" cy="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900"/>
                  <a:t>6</a:t>
                </a:r>
              </a:p>
            </p:txBody>
          </p:sp>
          <p:sp>
            <p:nvSpPr>
              <p:cNvPr id="92245" name="Text Box 60"/>
              <p:cNvSpPr txBox="1">
                <a:spLocks noChangeArrowheads="1"/>
              </p:cNvSpPr>
              <p:nvPr/>
            </p:nvSpPr>
            <p:spPr bwMode="auto">
              <a:xfrm>
                <a:off x="2016" y="672"/>
                <a:ext cx="144" cy="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900"/>
                  <a:t>17</a:t>
                </a:r>
              </a:p>
            </p:txBody>
          </p:sp>
          <p:sp>
            <p:nvSpPr>
              <p:cNvPr id="92246" name="Text Box 61"/>
              <p:cNvSpPr txBox="1">
                <a:spLocks noChangeArrowheads="1"/>
              </p:cNvSpPr>
              <p:nvPr/>
            </p:nvSpPr>
            <p:spPr bwMode="auto">
              <a:xfrm>
                <a:off x="2352" y="862"/>
                <a:ext cx="144" cy="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900"/>
                  <a:t>19</a:t>
                </a:r>
              </a:p>
            </p:txBody>
          </p:sp>
          <p:sp>
            <p:nvSpPr>
              <p:cNvPr id="92247" name="Text Box 62"/>
              <p:cNvSpPr txBox="1">
                <a:spLocks noChangeArrowheads="1"/>
              </p:cNvSpPr>
              <p:nvPr/>
            </p:nvSpPr>
            <p:spPr bwMode="auto">
              <a:xfrm>
                <a:off x="2208" y="766"/>
                <a:ext cx="96" cy="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900"/>
                  <a:t>7</a:t>
                </a:r>
              </a:p>
            </p:txBody>
          </p:sp>
          <p:sp>
            <p:nvSpPr>
              <p:cNvPr id="92248" name="Text Box 63"/>
              <p:cNvSpPr txBox="1">
                <a:spLocks noChangeArrowheads="1"/>
              </p:cNvSpPr>
              <p:nvPr/>
            </p:nvSpPr>
            <p:spPr bwMode="auto">
              <a:xfrm>
                <a:off x="2016" y="432"/>
                <a:ext cx="144" cy="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900"/>
                  <a:t>10</a:t>
                </a:r>
              </a:p>
            </p:txBody>
          </p:sp>
          <p:sp>
            <p:nvSpPr>
              <p:cNvPr id="92249" name="Text Box 64"/>
              <p:cNvSpPr txBox="1">
                <a:spLocks noChangeArrowheads="1"/>
              </p:cNvSpPr>
              <p:nvPr/>
            </p:nvSpPr>
            <p:spPr bwMode="auto">
              <a:xfrm>
                <a:off x="2352" y="622"/>
                <a:ext cx="144" cy="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900"/>
                  <a:t>11</a:t>
                </a:r>
              </a:p>
            </p:txBody>
          </p:sp>
          <p:sp>
            <p:nvSpPr>
              <p:cNvPr id="92250" name="Text Box 65"/>
              <p:cNvSpPr txBox="1">
                <a:spLocks noChangeArrowheads="1"/>
              </p:cNvSpPr>
              <p:nvPr/>
            </p:nvSpPr>
            <p:spPr bwMode="auto">
              <a:xfrm>
                <a:off x="2208" y="526"/>
                <a:ext cx="96" cy="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900"/>
                  <a:t>20</a:t>
                </a:r>
              </a:p>
            </p:txBody>
          </p:sp>
          <p:sp>
            <p:nvSpPr>
              <p:cNvPr id="92251" name="Text Box 66"/>
              <p:cNvSpPr txBox="1">
                <a:spLocks noChangeArrowheads="1"/>
              </p:cNvSpPr>
              <p:nvPr/>
            </p:nvSpPr>
            <p:spPr bwMode="auto">
              <a:xfrm>
                <a:off x="2016" y="192"/>
                <a:ext cx="144" cy="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900"/>
                  <a:t>15</a:t>
                </a:r>
              </a:p>
            </p:txBody>
          </p:sp>
        </p:grpSp>
        <p:sp>
          <p:nvSpPr>
            <p:cNvPr id="92173" name="Line 67"/>
            <p:cNvSpPr>
              <a:spLocks noChangeShapeType="1"/>
            </p:cNvSpPr>
            <p:nvPr/>
          </p:nvSpPr>
          <p:spPr bwMode="auto">
            <a:xfrm>
              <a:off x="3552" y="3408"/>
              <a:ext cx="0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sm" len="sm"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92174" name="Text Box 68"/>
            <p:cNvSpPr txBox="1">
              <a:spLocks noChangeArrowheads="1"/>
            </p:cNvSpPr>
            <p:nvPr/>
          </p:nvSpPr>
          <p:spPr bwMode="auto">
            <a:xfrm>
              <a:off x="3456" y="3264"/>
              <a:ext cx="144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900"/>
                <a:t>+Z</a:t>
              </a:r>
            </a:p>
          </p:txBody>
        </p:sp>
        <p:sp>
          <p:nvSpPr>
            <p:cNvPr id="92175" name="Line 69"/>
            <p:cNvSpPr>
              <a:spLocks noChangeShapeType="1"/>
            </p:cNvSpPr>
            <p:nvPr/>
          </p:nvSpPr>
          <p:spPr bwMode="auto">
            <a:xfrm flipH="1">
              <a:off x="3552" y="3888"/>
              <a:ext cx="48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sm" len="sm"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92176" name="Text Box 70"/>
            <p:cNvSpPr txBox="1">
              <a:spLocks noChangeArrowheads="1"/>
            </p:cNvSpPr>
            <p:nvPr/>
          </p:nvSpPr>
          <p:spPr bwMode="auto">
            <a:xfrm>
              <a:off x="3984" y="3840"/>
              <a:ext cx="192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900"/>
                <a:t>+X</a:t>
              </a:r>
            </a:p>
          </p:txBody>
        </p:sp>
        <p:sp>
          <p:nvSpPr>
            <p:cNvPr id="92177" name="Text Box 71"/>
            <p:cNvSpPr txBox="1">
              <a:spLocks noChangeArrowheads="1"/>
            </p:cNvSpPr>
            <p:nvPr/>
          </p:nvSpPr>
          <p:spPr bwMode="auto">
            <a:xfrm>
              <a:off x="4176" y="4032"/>
              <a:ext cx="1152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900"/>
                <a:t>magnetic distribution</a:t>
              </a:r>
              <a:endParaRPr lang="en-US" sz="900" i="1"/>
            </a:p>
          </p:txBody>
        </p:sp>
        <p:grpSp>
          <p:nvGrpSpPr>
            <p:cNvPr id="92178" name="Group 72"/>
            <p:cNvGrpSpPr>
              <a:grpSpLocks/>
            </p:cNvGrpSpPr>
            <p:nvPr/>
          </p:nvGrpSpPr>
          <p:grpSpPr bwMode="auto">
            <a:xfrm>
              <a:off x="4752" y="3120"/>
              <a:ext cx="480" cy="768"/>
              <a:chOff x="3456" y="96"/>
              <a:chExt cx="480" cy="768"/>
            </a:xfrm>
          </p:grpSpPr>
          <p:sp>
            <p:nvSpPr>
              <p:cNvPr id="92222" name="Freeform 73"/>
              <p:cNvSpPr>
                <a:spLocks/>
              </p:cNvSpPr>
              <p:nvPr/>
            </p:nvSpPr>
            <p:spPr bwMode="auto">
              <a:xfrm>
                <a:off x="3504" y="96"/>
                <a:ext cx="384" cy="768"/>
              </a:xfrm>
              <a:custGeom>
                <a:avLst/>
                <a:gdLst>
                  <a:gd name="T0" fmla="*/ 0 w 384"/>
                  <a:gd name="T1" fmla="*/ 0 h 768"/>
                  <a:gd name="T2" fmla="*/ 0 w 384"/>
                  <a:gd name="T3" fmla="*/ 576 h 768"/>
                  <a:gd name="T4" fmla="*/ 384 w 384"/>
                  <a:gd name="T5" fmla="*/ 768 h 768"/>
                  <a:gd name="T6" fmla="*/ 384 w 384"/>
                  <a:gd name="T7" fmla="*/ 192 h 768"/>
                  <a:gd name="T8" fmla="*/ 0 w 384"/>
                  <a:gd name="T9" fmla="*/ 0 h 7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84"/>
                  <a:gd name="T16" fmla="*/ 0 h 768"/>
                  <a:gd name="T17" fmla="*/ 384 w 384"/>
                  <a:gd name="T18" fmla="*/ 768 h 7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84" h="768">
                    <a:moveTo>
                      <a:pt x="0" y="0"/>
                    </a:moveTo>
                    <a:lnTo>
                      <a:pt x="0" y="576"/>
                    </a:lnTo>
                    <a:lnTo>
                      <a:pt x="384" y="768"/>
                    </a:lnTo>
                    <a:lnTo>
                      <a:pt x="384" y="1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>
                  <a:alpha val="50195"/>
                </a:srgbClr>
              </a:solidFill>
              <a:ln w="6350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92223" name="Line 74"/>
              <p:cNvSpPr>
                <a:spLocks noChangeShapeType="1"/>
              </p:cNvSpPr>
              <p:nvPr/>
            </p:nvSpPr>
            <p:spPr bwMode="auto">
              <a:xfrm>
                <a:off x="3456" y="528"/>
                <a:ext cx="48" cy="144"/>
              </a:xfrm>
              <a:prstGeom prst="line">
                <a:avLst/>
              </a:prstGeom>
              <a:noFill/>
              <a:ln w="6350">
                <a:solidFill>
                  <a:srgbClr val="808080"/>
                </a:solidFill>
                <a:round/>
                <a:headEnd/>
                <a:tailEnd type="stealth" w="sm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92224" name="Line 75"/>
              <p:cNvSpPr>
                <a:spLocks noChangeShapeType="1"/>
              </p:cNvSpPr>
              <p:nvPr/>
            </p:nvSpPr>
            <p:spPr bwMode="auto">
              <a:xfrm>
                <a:off x="3456" y="528"/>
                <a:ext cx="432" cy="336"/>
              </a:xfrm>
              <a:prstGeom prst="line">
                <a:avLst/>
              </a:prstGeom>
              <a:noFill/>
              <a:ln w="6350">
                <a:solidFill>
                  <a:srgbClr val="808080"/>
                </a:solidFill>
                <a:round/>
                <a:headEnd/>
                <a:tailEnd type="stealth" w="sm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92225" name="Line 76"/>
              <p:cNvSpPr>
                <a:spLocks noChangeShapeType="1"/>
              </p:cNvSpPr>
              <p:nvPr/>
            </p:nvSpPr>
            <p:spPr bwMode="auto">
              <a:xfrm flipV="1">
                <a:off x="3456" y="480"/>
                <a:ext cx="240" cy="48"/>
              </a:xfrm>
              <a:prstGeom prst="line">
                <a:avLst/>
              </a:prstGeom>
              <a:noFill/>
              <a:ln w="6350">
                <a:solidFill>
                  <a:srgbClr val="808080"/>
                </a:solidFill>
                <a:round/>
                <a:headEnd/>
                <a:tailEnd type="stealth" w="sm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92226" name="Line 77"/>
              <p:cNvSpPr>
                <a:spLocks noChangeShapeType="1"/>
              </p:cNvSpPr>
              <p:nvPr/>
            </p:nvSpPr>
            <p:spPr bwMode="auto">
              <a:xfrm flipV="1">
                <a:off x="3456" y="96"/>
                <a:ext cx="48" cy="432"/>
              </a:xfrm>
              <a:prstGeom prst="line">
                <a:avLst/>
              </a:prstGeom>
              <a:noFill/>
              <a:ln w="6350">
                <a:solidFill>
                  <a:srgbClr val="808080"/>
                </a:solidFill>
                <a:round/>
                <a:headEnd/>
                <a:tailEnd type="stealth" w="sm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92227" name="Line 78"/>
              <p:cNvSpPr>
                <a:spLocks noChangeShapeType="1"/>
              </p:cNvSpPr>
              <p:nvPr/>
            </p:nvSpPr>
            <p:spPr bwMode="auto">
              <a:xfrm flipV="1">
                <a:off x="3456" y="288"/>
                <a:ext cx="432" cy="240"/>
              </a:xfrm>
              <a:prstGeom prst="line">
                <a:avLst/>
              </a:prstGeom>
              <a:noFill/>
              <a:ln w="6350">
                <a:solidFill>
                  <a:srgbClr val="808080"/>
                </a:solidFill>
                <a:round/>
                <a:headEnd/>
                <a:tailEnd type="stealth" w="sm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92228" name="Text Box 79"/>
              <p:cNvSpPr txBox="1">
                <a:spLocks noChangeArrowheads="1"/>
              </p:cNvSpPr>
              <p:nvPr/>
            </p:nvSpPr>
            <p:spPr bwMode="auto">
              <a:xfrm>
                <a:off x="3792" y="286"/>
                <a:ext cx="144" cy="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900"/>
                  <a:t>14</a:t>
                </a:r>
              </a:p>
            </p:txBody>
          </p:sp>
          <p:sp>
            <p:nvSpPr>
              <p:cNvPr id="92229" name="Text Box 80"/>
              <p:cNvSpPr txBox="1">
                <a:spLocks noChangeArrowheads="1"/>
              </p:cNvSpPr>
              <p:nvPr/>
            </p:nvSpPr>
            <p:spPr bwMode="auto">
              <a:xfrm>
                <a:off x="3456" y="576"/>
                <a:ext cx="144" cy="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900"/>
                  <a:t>13</a:t>
                </a:r>
              </a:p>
            </p:txBody>
          </p:sp>
          <p:sp>
            <p:nvSpPr>
              <p:cNvPr id="92230" name="Text Box 81"/>
              <p:cNvSpPr txBox="1">
                <a:spLocks noChangeArrowheads="1"/>
              </p:cNvSpPr>
              <p:nvPr/>
            </p:nvSpPr>
            <p:spPr bwMode="auto">
              <a:xfrm>
                <a:off x="3792" y="766"/>
                <a:ext cx="144" cy="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900"/>
                  <a:t>16</a:t>
                </a:r>
              </a:p>
            </p:txBody>
          </p:sp>
          <p:sp>
            <p:nvSpPr>
              <p:cNvPr id="92231" name="Text Box 82"/>
              <p:cNvSpPr txBox="1">
                <a:spLocks noChangeArrowheads="1"/>
              </p:cNvSpPr>
              <p:nvPr/>
            </p:nvSpPr>
            <p:spPr bwMode="auto">
              <a:xfrm>
                <a:off x="3648" y="430"/>
                <a:ext cx="96" cy="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900"/>
                  <a:t>21</a:t>
                </a:r>
              </a:p>
            </p:txBody>
          </p:sp>
          <p:sp>
            <p:nvSpPr>
              <p:cNvPr id="92232" name="Text Box 83"/>
              <p:cNvSpPr txBox="1">
                <a:spLocks noChangeArrowheads="1"/>
              </p:cNvSpPr>
              <p:nvPr/>
            </p:nvSpPr>
            <p:spPr bwMode="auto">
              <a:xfrm>
                <a:off x="3456" y="96"/>
                <a:ext cx="144" cy="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900"/>
                  <a:t>12</a:t>
                </a:r>
              </a:p>
            </p:txBody>
          </p:sp>
        </p:grpSp>
        <p:grpSp>
          <p:nvGrpSpPr>
            <p:cNvPr id="92179" name="Group 84"/>
            <p:cNvGrpSpPr>
              <a:grpSpLocks/>
            </p:cNvGrpSpPr>
            <p:nvPr/>
          </p:nvGrpSpPr>
          <p:grpSpPr bwMode="auto">
            <a:xfrm>
              <a:off x="4512" y="3168"/>
              <a:ext cx="480" cy="768"/>
              <a:chOff x="2640" y="-144"/>
              <a:chExt cx="480" cy="768"/>
            </a:xfrm>
          </p:grpSpPr>
          <p:sp>
            <p:nvSpPr>
              <p:cNvPr id="92212" name="Freeform 85"/>
              <p:cNvSpPr>
                <a:spLocks/>
              </p:cNvSpPr>
              <p:nvPr/>
            </p:nvSpPr>
            <p:spPr bwMode="auto">
              <a:xfrm>
                <a:off x="2688" y="-144"/>
                <a:ext cx="384" cy="768"/>
              </a:xfrm>
              <a:custGeom>
                <a:avLst/>
                <a:gdLst>
                  <a:gd name="T0" fmla="*/ 0 w 384"/>
                  <a:gd name="T1" fmla="*/ 0 h 768"/>
                  <a:gd name="T2" fmla="*/ 0 w 384"/>
                  <a:gd name="T3" fmla="*/ 576 h 768"/>
                  <a:gd name="T4" fmla="*/ 384 w 384"/>
                  <a:gd name="T5" fmla="*/ 768 h 768"/>
                  <a:gd name="T6" fmla="*/ 384 w 384"/>
                  <a:gd name="T7" fmla="*/ 192 h 768"/>
                  <a:gd name="T8" fmla="*/ 0 w 384"/>
                  <a:gd name="T9" fmla="*/ 0 h 7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84"/>
                  <a:gd name="T16" fmla="*/ 0 h 768"/>
                  <a:gd name="T17" fmla="*/ 384 w 384"/>
                  <a:gd name="T18" fmla="*/ 768 h 7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84" h="768">
                    <a:moveTo>
                      <a:pt x="0" y="0"/>
                    </a:moveTo>
                    <a:lnTo>
                      <a:pt x="0" y="576"/>
                    </a:lnTo>
                    <a:lnTo>
                      <a:pt x="384" y="768"/>
                    </a:lnTo>
                    <a:lnTo>
                      <a:pt x="384" y="1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>
                  <a:alpha val="50195"/>
                </a:srgbClr>
              </a:solidFill>
              <a:ln w="6350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92213" name="Line 86"/>
              <p:cNvSpPr>
                <a:spLocks noChangeShapeType="1"/>
              </p:cNvSpPr>
              <p:nvPr/>
            </p:nvSpPr>
            <p:spPr bwMode="auto">
              <a:xfrm flipH="1" flipV="1">
                <a:off x="2688" y="144"/>
                <a:ext cx="192" cy="96"/>
              </a:xfrm>
              <a:prstGeom prst="line">
                <a:avLst/>
              </a:prstGeom>
              <a:noFill/>
              <a:ln w="6350">
                <a:solidFill>
                  <a:srgbClr val="808080"/>
                </a:solidFill>
                <a:round/>
                <a:headEnd/>
                <a:tailEnd type="stealth" w="sm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92214" name="Line 87"/>
              <p:cNvSpPr>
                <a:spLocks noChangeShapeType="1"/>
              </p:cNvSpPr>
              <p:nvPr/>
            </p:nvSpPr>
            <p:spPr bwMode="auto">
              <a:xfrm flipH="1" flipV="1">
                <a:off x="2880" y="-48"/>
                <a:ext cx="0" cy="288"/>
              </a:xfrm>
              <a:prstGeom prst="line">
                <a:avLst/>
              </a:prstGeom>
              <a:noFill/>
              <a:ln w="6350">
                <a:solidFill>
                  <a:srgbClr val="808080"/>
                </a:solidFill>
                <a:round/>
                <a:headEnd/>
                <a:tailEnd type="stealth" w="sm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92215" name="Line 88"/>
              <p:cNvSpPr>
                <a:spLocks noChangeShapeType="1"/>
              </p:cNvSpPr>
              <p:nvPr/>
            </p:nvSpPr>
            <p:spPr bwMode="auto">
              <a:xfrm flipH="1">
                <a:off x="2880" y="240"/>
                <a:ext cx="0" cy="288"/>
              </a:xfrm>
              <a:prstGeom prst="line">
                <a:avLst/>
              </a:prstGeom>
              <a:noFill/>
              <a:ln w="6350">
                <a:solidFill>
                  <a:srgbClr val="808080"/>
                </a:solidFill>
                <a:round/>
                <a:headEnd/>
                <a:tailEnd type="stealth" w="sm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92216" name="Line 89"/>
              <p:cNvSpPr>
                <a:spLocks noChangeShapeType="1"/>
              </p:cNvSpPr>
              <p:nvPr/>
            </p:nvSpPr>
            <p:spPr bwMode="auto">
              <a:xfrm>
                <a:off x="2880" y="240"/>
                <a:ext cx="192" cy="96"/>
              </a:xfrm>
              <a:prstGeom prst="line">
                <a:avLst/>
              </a:prstGeom>
              <a:noFill/>
              <a:ln w="6350">
                <a:solidFill>
                  <a:srgbClr val="808080"/>
                </a:solidFill>
                <a:round/>
                <a:headEnd/>
                <a:tailEnd type="stealth" w="sm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92217" name="Text Box 90"/>
              <p:cNvSpPr txBox="1">
                <a:spLocks noChangeArrowheads="1"/>
              </p:cNvSpPr>
              <p:nvPr/>
            </p:nvSpPr>
            <p:spPr bwMode="auto">
              <a:xfrm>
                <a:off x="2832" y="-50"/>
                <a:ext cx="96" cy="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900"/>
                  <a:t>25</a:t>
                </a:r>
              </a:p>
            </p:txBody>
          </p:sp>
          <p:sp>
            <p:nvSpPr>
              <p:cNvPr id="92218" name="Text Box 91"/>
              <p:cNvSpPr txBox="1">
                <a:spLocks noChangeArrowheads="1"/>
              </p:cNvSpPr>
              <p:nvPr/>
            </p:nvSpPr>
            <p:spPr bwMode="auto">
              <a:xfrm>
                <a:off x="2832" y="430"/>
                <a:ext cx="96" cy="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900"/>
                  <a:t>24</a:t>
                </a:r>
              </a:p>
            </p:txBody>
          </p:sp>
          <p:sp>
            <p:nvSpPr>
              <p:cNvPr id="92219" name="Text Box 92"/>
              <p:cNvSpPr txBox="1">
                <a:spLocks noChangeArrowheads="1"/>
              </p:cNvSpPr>
              <p:nvPr/>
            </p:nvSpPr>
            <p:spPr bwMode="auto">
              <a:xfrm>
                <a:off x="2640" y="96"/>
                <a:ext cx="144" cy="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900"/>
                  <a:t>23</a:t>
                </a:r>
              </a:p>
            </p:txBody>
          </p:sp>
          <p:sp>
            <p:nvSpPr>
              <p:cNvPr id="92220" name="Text Box 93"/>
              <p:cNvSpPr txBox="1">
                <a:spLocks noChangeArrowheads="1"/>
              </p:cNvSpPr>
              <p:nvPr/>
            </p:nvSpPr>
            <p:spPr bwMode="auto">
              <a:xfrm>
                <a:off x="2976" y="286"/>
                <a:ext cx="144" cy="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900"/>
                  <a:t>22</a:t>
                </a:r>
              </a:p>
            </p:txBody>
          </p:sp>
          <p:sp>
            <p:nvSpPr>
              <p:cNvPr id="92221" name="Text Box 94"/>
              <p:cNvSpPr txBox="1">
                <a:spLocks noChangeArrowheads="1"/>
              </p:cNvSpPr>
              <p:nvPr/>
            </p:nvSpPr>
            <p:spPr bwMode="auto">
              <a:xfrm>
                <a:off x="2832" y="190"/>
                <a:ext cx="96" cy="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900"/>
                  <a:t>26</a:t>
                </a:r>
              </a:p>
            </p:txBody>
          </p:sp>
        </p:grpSp>
        <p:grpSp>
          <p:nvGrpSpPr>
            <p:cNvPr id="92180" name="Group 95"/>
            <p:cNvGrpSpPr>
              <a:grpSpLocks/>
            </p:cNvGrpSpPr>
            <p:nvPr/>
          </p:nvGrpSpPr>
          <p:grpSpPr bwMode="auto">
            <a:xfrm>
              <a:off x="4272" y="3216"/>
              <a:ext cx="480" cy="768"/>
              <a:chOff x="1488" y="192"/>
              <a:chExt cx="480" cy="768"/>
            </a:xfrm>
          </p:grpSpPr>
          <p:sp>
            <p:nvSpPr>
              <p:cNvPr id="92201" name="Line 96"/>
              <p:cNvSpPr>
                <a:spLocks noChangeShapeType="1"/>
              </p:cNvSpPr>
              <p:nvPr/>
            </p:nvSpPr>
            <p:spPr bwMode="auto">
              <a:xfrm flipH="1" flipV="1">
                <a:off x="1536" y="192"/>
                <a:ext cx="432" cy="336"/>
              </a:xfrm>
              <a:prstGeom prst="line">
                <a:avLst/>
              </a:prstGeom>
              <a:noFill/>
              <a:ln w="6350">
                <a:solidFill>
                  <a:srgbClr val="808080"/>
                </a:solidFill>
                <a:round/>
                <a:headEnd/>
                <a:tailEnd type="stealth" w="sm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92202" name="Line 97"/>
              <p:cNvSpPr>
                <a:spLocks noChangeShapeType="1"/>
              </p:cNvSpPr>
              <p:nvPr/>
            </p:nvSpPr>
            <p:spPr bwMode="auto">
              <a:xfrm flipH="1" flipV="1">
                <a:off x="1920" y="384"/>
                <a:ext cx="48" cy="144"/>
              </a:xfrm>
              <a:prstGeom prst="line">
                <a:avLst/>
              </a:prstGeom>
              <a:noFill/>
              <a:ln w="6350">
                <a:solidFill>
                  <a:srgbClr val="808080"/>
                </a:solidFill>
                <a:round/>
                <a:headEnd/>
                <a:tailEnd type="stealth" w="sm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92203" name="Line 98"/>
              <p:cNvSpPr>
                <a:spLocks noChangeShapeType="1"/>
              </p:cNvSpPr>
              <p:nvPr/>
            </p:nvSpPr>
            <p:spPr bwMode="auto">
              <a:xfrm flipH="1">
                <a:off x="1728" y="528"/>
                <a:ext cx="240" cy="48"/>
              </a:xfrm>
              <a:prstGeom prst="line">
                <a:avLst/>
              </a:prstGeom>
              <a:noFill/>
              <a:ln w="6350">
                <a:solidFill>
                  <a:srgbClr val="808080"/>
                </a:solidFill>
                <a:round/>
                <a:headEnd/>
                <a:tailEnd type="stealth" w="sm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92204" name="Line 99"/>
              <p:cNvSpPr>
                <a:spLocks noChangeShapeType="1"/>
              </p:cNvSpPr>
              <p:nvPr/>
            </p:nvSpPr>
            <p:spPr bwMode="auto">
              <a:xfrm flipH="1">
                <a:off x="1920" y="528"/>
                <a:ext cx="48" cy="432"/>
              </a:xfrm>
              <a:prstGeom prst="line">
                <a:avLst/>
              </a:prstGeom>
              <a:noFill/>
              <a:ln w="6350">
                <a:solidFill>
                  <a:srgbClr val="808080"/>
                </a:solidFill>
                <a:round/>
                <a:headEnd/>
                <a:tailEnd type="stealth" w="sm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92205" name="Line 100"/>
              <p:cNvSpPr>
                <a:spLocks noChangeShapeType="1"/>
              </p:cNvSpPr>
              <p:nvPr/>
            </p:nvSpPr>
            <p:spPr bwMode="auto">
              <a:xfrm flipH="1">
                <a:off x="1536" y="528"/>
                <a:ext cx="432" cy="240"/>
              </a:xfrm>
              <a:prstGeom prst="line">
                <a:avLst/>
              </a:prstGeom>
              <a:noFill/>
              <a:ln w="6350">
                <a:solidFill>
                  <a:srgbClr val="808080"/>
                </a:solidFill>
                <a:round/>
                <a:headEnd/>
                <a:tailEnd type="stealth" w="sm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92206" name="Freeform 101"/>
              <p:cNvSpPr>
                <a:spLocks/>
              </p:cNvSpPr>
              <p:nvPr/>
            </p:nvSpPr>
            <p:spPr bwMode="auto">
              <a:xfrm>
                <a:off x="1536" y="192"/>
                <a:ext cx="384" cy="768"/>
              </a:xfrm>
              <a:custGeom>
                <a:avLst/>
                <a:gdLst>
                  <a:gd name="T0" fmla="*/ 0 w 384"/>
                  <a:gd name="T1" fmla="*/ 0 h 768"/>
                  <a:gd name="T2" fmla="*/ 0 w 384"/>
                  <a:gd name="T3" fmla="*/ 576 h 768"/>
                  <a:gd name="T4" fmla="*/ 384 w 384"/>
                  <a:gd name="T5" fmla="*/ 768 h 768"/>
                  <a:gd name="T6" fmla="*/ 384 w 384"/>
                  <a:gd name="T7" fmla="*/ 192 h 768"/>
                  <a:gd name="T8" fmla="*/ 0 w 384"/>
                  <a:gd name="T9" fmla="*/ 0 h 7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84"/>
                  <a:gd name="T16" fmla="*/ 0 h 768"/>
                  <a:gd name="T17" fmla="*/ 384 w 384"/>
                  <a:gd name="T18" fmla="*/ 768 h 7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84" h="768">
                    <a:moveTo>
                      <a:pt x="0" y="0"/>
                    </a:moveTo>
                    <a:lnTo>
                      <a:pt x="0" y="576"/>
                    </a:lnTo>
                    <a:lnTo>
                      <a:pt x="384" y="768"/>
                    </a:lnTo>
                    <a:lnTo>
                      <a:pt x="384" y="1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>
                  <a:alpha val="50195"/>
                </a:srgbClr>
              </a:solidFill>
              <a:ln w="6350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92207" name="Text Box 102"/>
              <p:cNvSpPr txBox="1">
                <a:spLocks noChangeArrowheads="1"/>
              </p:cNvSpPr>
              <p:nvPr/>
            </p:nvSpPr>
            <p:spPr bwMode="auto">
              <a:xfrm>
                <a:off x="1824" y="382"/>
                <a:ext cx="144" cy="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900"/>
                  <a:t>18</a:t>
                </a:r>
              </a:p>
            </p:txBody>
          </p:sp>
          <p:sp>
            <p:nvSpPr>
              <p:cNvPr id="92208" name="Text Box 103"/>
              <p:cNvSpPr txBox="1">
                <a:spLocks noChangeArrowheads="1"/>
              </p:cNvSpPr>
              <p:nvPr/>
            </p:nvSpPr>
            <p:spPr bwMode="auto">
              <a:xfrm>
                <a:off x="1488" y="672"/>
                <a:ext cx="144" cy="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900"/>
                  <a:t>17</a:t>
                </a:r>
              </a:p>
            </p:txBody>
          </p:sp>
          <p:sp>
            <p:nvSpPr>
              <p:cNvPr id="92209" name="Text Box 104"/>
              <p:cNvSpPr txBox="1">
                <a:spLocks noChangeArrowheads="1"/>
              </p:cNvSpPr>
              <p:nvPr/>
            </p:nvSpPr>
            <p:spPr bwMode="auto">
              <a:xfrm>
                <a:off x="1824" y="862"/>
                <a:ext cx="144" cy="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900"/>
                  <a:t>19</a:t>
                </a:r>
              </a:p>
            </p:txBody>
          </p:sp>
          <p:sp>
            <p:nvSpPr>
              <p:cNvPr id="92210" name="Text Box 105"/>
              <p:cNvSpPr txBox="1">
                <a:spLocks noChangeArrowheads="1"/>
              </p:cNvSpPr>
              <p:nvPr/>
            </p:nvSpPr>
            <p:spPr bwMode="auto">
              <a:xfrm>
                <a:off x="1680" y="526"/>
                <a:ext cx="96" cy="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900"/>
                  <a:t>20</a:t>
                </a:r>
              </a:p>
            </p:txBody>
          </p:sp>
          <p:sp>
            <p:nvSpPr>
              <p:cNvPr id="92211" name="Text Box 106"/>
              <p:cNvSpPr txBox="1">
                <a:spLocks noChangeArrowheads="1"/>
              </p:cNvSpPr>
              <p:nvPr/>
            </p:nvSpPr>
            <p:spPr bwMode="auto">
              <a:xfrm>
                <a:off x="1488" y="192"/>
                <a:ext cx="144" cy="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900"/>
                  <a:t>15</a:t>
                </a:r>
              </a:p>
            </p:txBody>
          </p:sp>
        </p:grpSp>
        <p:sp>
          <p:nvSpPr>
            <p:cNvPr id="92181" name="Line 107"/>
            <p:cNvSpPr>
              <a:spLocks noChangeShapeType="1"/>
            </p:cNvSpPr>
            <p:nvPr/>
          </p:nvSpPr>
          <p:spPr bwMode="auto">
            <a:xfrm>
              <a:off x="4320" y="3792"/>
              <a:ext cx="384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sm" len="sm"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92182" name="Text Box 108"/>
            <p:cNvSpPr txBox="1">
              <a:spLocks noChangeArrowheads="1"/>
            </p:cNvSpPr>
            <p:nvPr/>
          </p:nvSpPr>
          <p:spPr bwMode="auto">
            <a:xfrm>
              <a:off x="4176" y="3696"/>
              <a:ext cx="144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900"/>
                <a:t>+Y</a:t>
              </a:r>
            </a:p>
          </p:txBody>
        </p:sp>
        <p:sp>
          <p:nvSpPr>
            <p:cNvPr id="92183" name="Line 109"/>
            <p:cNvSpPr>
              <a:spLocks noChangeShapeType="1"/>
            </p:cNvSpPr>
            <p:nvPr/>
          </p:nvSpPr>
          <p:spPr bwMode="auto">
            <a:xfrm>
              <a:off x="4704" y="3408"/>
              <a:ext cx="0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sm" len="sm"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92184" name="Text Box 110"/>
            <p:cNvSpPr txBox="1">
              <a:spLocks noChangeArrowheads="1"/>
            </p:cNvSpPr>
            <p:nvPr/>
          </p:nvSpPr>
          <p:spPr bwMode="auto">
            <a:xfrm>
              <a:off x="4608" y="3264"/>
              <a:ext cx="144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900"/>
                <a:t>+Z</a:t>
              </a:r>
            </a:p>
          </p:txBody>
        </p:sp>
        <p:sp>
          <p:nvSpPr>
            <p:cNvPr id="92185" name="Line 111"/>
            <p:cNvSpPr>
              <a:spLocks noChangeShapeType="1"/>
            </p:cNvSpPr>
            <p:nvPr/>
          </p:nvSpPr>
          <p:spPr bwMode="auto">
            <a:xfrm flipH="1">
              <a:off x="4704" y="3888"/>
              <a:ext cx="48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sm" len="sm"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92186" name="Text Box 112"/>
            <p:cNvSpPr txBox="1">
              <a:spLocks noChangeArrowheads="1"/>
            </p:cNvSpPr>
            <p:nvPr/>
          </p:nvSpPr>
          <p:spPr bwMode="auto">
            <a:xfrm>
              <a:off x="5136" y="3840"/>
              <a:ext cx="192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900"/>
                <a:t>+X</a:t>
              </a:r>
            </a:p>
          </p:txBody>
        </p:sp>
        <p:sp>
          <p:nvSpPr>
            <p:cNvPr id="92187" name="Text Box 113"/>
            <p:cNvSpPr txBox="1">
              <a:spLocks noChangeArrowheads="1"/>
            </p:cNvSpPr>
            <p:nvPr/>
          </p:nvSpPr>
          <p:spPr bwMode="auto">
            <a:xfrm>
              <a:off x="1872" y="4032"/>
              <a:ext cx="1152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900"/>
                <a:t>macroscopic variables</a:t>
              </a:r>
            </a:p>
          </p:txBody>
        </p:sp>
        <p:grpSp>
          <p:nvGrpSpPr>
            <p:cNvPr id="92188" name="Group 114"/>
            <p:cNvGrpSpPr>
              <a:grpSpLocks/>
            </p:cNvGrpSpPr>
            <p:nvPr/>
          </p:nvGrpSpPr>
          <p:grpSpPr bwMode="auto">
            <a:xfrm>
              <a:off x="2016" y="3120"/>
              <a:ext cx="864" cy="864"/>
              <a:chOff x="144" y="96"/>
              <a:chExt cx="864" cy="864"/>
            </a:xfrm>
          </p:grpSpPr>
          <p:sp>
            <p:nvSpPr>
              <p:cNvPr id="92198" name="Freeform 115"/>
              <p:cNvSpPr>
                <a:spLocks/>
              </p:cNvSpPr>
              <p:nvPr/>
            </p:nvSpPr>
            <p:spPr bwMode="auto">
              <a:xfrm>
                <a:off x="144" y="192"/>
                <a:ext cx="384" cy="768"/>
              </a:xfrm>
              <a:custGeom>
                <a:avLst/>
                <a:gdLst>
                  <a:gd name="T0" fmla="*/ 0 w 384"/>
                  <a:gd name="T1" fmla="*/ 576 h 768"/>
                  <a:gd name="T2" fmla="*/ 0 w 384"/>
                  <a:gd name="T3" fmla="*/ 0 h 768"/>
                  <a:gd name="T4" fmla="*/ 384 w 384"/>
                  <a:gd name="T5" fmla="*/ 192 h 768"/>
                  <a:gd name="T6" fmla="*/ 384 w 384"/>
                  <a:gd name="T7" fmla="*/ 768 h 768"/>
                  <a:gd name="T8" fmla="*/ 0 w 384"/>
                  <a:gd name="T9" fmla="*/ 576 h 7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84"/>
                  <a:gd name="T16" fmla="*/ 0 h 768"/>
                  <a:gd name="T17" fmla="*/ 384 w 384"/>
                  <a:gd name="T18" fmla="*/ 768 h 7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84" h="768">
                    <a:moveTo>
                      <a:pt x="0" y="576"/>
                    </a:moveTo>
                    <a:lnTo>
                      <a:pt x="0" y="0"/>
                    </a:lnTo>
                    <a:lnTo>
                      <a:pt x="384" y="192"/>
                    </a:lnTo>
                    <a:lnTo>
                      <a:pt x="384" y="768"/>
                    </a:lnTo>
                    <a:lnTo>
                      <a:pt x="0" y="576"/>
                    </a:lnTo>
                    <a:close/>
                  </a:path>
                </a:pathLst>
              </a:custGeom>
              <a:solidFill>
                <a:srgbClr val="CCCCCC"/>
              </a:solidFill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92199" name="Freeform 116"/>
              <p:cNvSpPr>
                <a:spLocks/>
              </p:cNvSpPr>
              <p:nvPr/>
            </p:nvSpPr>
            <p:spPr bwMode="auto">
              <a:xfrm>
                <a:off x="144" y="96"/>
                <a:ext cx="864" cy="288"/>
              </a:xfrm>
              <a:custGeom>
                <a:avLst/>
                <a:gdLst>
                  <a:gd name="T0" fmla="*/ 0 w 864"/>
                  <a:gd name="T1" fmla="*/ 96 h 288"/>
                  <a:gd name="T2" fmla="*/ 480 w 864"/>
                  <a:gd name="T3" fmla="*/ 0 h 288"/>
                  <a:gd name="T4" fmla="*/ 864 w 864"/>
                  <a:gd name="T5" fmla="*/ 192 h 288"/>
                  <a:gd name="T6" fmla="*/ 384 w 864"/>
                  <a:gd name="T7" fmla="*/ 288 h 288"/>
                  <a:gd name="T8" fmla="*/ 0 w 864"/>
                  <a:gd name="T9" fmla="*/ 96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64"/>
                  <a:gd name="T16" fmla="*/ 0 h 288"/>
                  <a:gd name="T17" fmla="*/ 864 w 864"/>
                  <a:gd name="T18" fmla="*/ 288 h 28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64" h="288">
                    <a:moveTo>
                      <a:pt x="0" y="96"/>
                    </a:moveTo>
                    <a:lnTo>
                      <a:pt x="480" y="0"/>
                    </a:lnTo>
                    <a:lnTo>
                      <a:pt x="864" y="192"/>
                    </a:lnTo>
                    <a:lnTo>
                      <a:pt x="384" y="288"/>
                    </a:lnTo>
                    <a:lnTo>
                      <a:pt x="0" y="96"/>
                    </a:lnTo>
                    <a:close/>
                  </a:path>
                </a:pathLst>
              </a:custGeom>
              <a:solidFill>
                <a:srgbClr val="E6E6E6"/>
              </a:solidFill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92200" name="Freeform 117"/>
              <p:cNvSpPr>
                <a:spLocks/>
              </p:cNvSpPr>
              <p:nvPr/>
            </p:nvSpPr>
            <p:spPr bwMode="auto">
              <a:xfrm>
                <a:off x="528" y="288"/>
                <a:ext cx="480" cy="672"/>
              </a:xfrm>
              <a:custGeom>
                <a:avLst/>
                <a:gdLst>
                  <a:gd name="T0" fmla="*/ 0 w 480"/>
                  <a:gd name="T1" fmla="*/ 672 h 672"/>
                  <a:gd name="T2" fmla="*/ 0 w 480"/>
                  <a:gd name="T3" fmla="*/ 96 h 672"/>
                  <a:gd name="T4" fmla="*/ 480 w 480"/>
                  <a:gd name="T5" fmla="*/ 0 h 672"/>
                  <a:gd name="T6" fmla="*/ 480 w 480"/>
                  <a:gd name="T7" fmla="*/ 576 h 672"/>
                  <a:gd name="T8" fmla="*/ 0 w 480"/>
                  <a:gd name="T9" fmla="*/ 672 h 67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80"/>
                  <a:gd name="T16" fmla="*/ 0 h 672"/>
                  <a:gd name="T17" fmla="*/ 480 w 480"/>
                  <a:gd name="T18" fmla="*/ 672 h 67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80" h="672">
                    <a:moveTo>
                      <a:pt x="0" y="672"/>
                    </a:moveTo>
                    <a:lnTo>
                      <a:pt x="0" y="96"/>
                    </a:lnTo>
                    <a:lnTo>
                      <a:pt x="480" y="0"/>
                    </a:lnTo>
                    <a:lnTo>
                      <a:pt x="480" y="576"/>
                    </a:lnTo>
                    <a:lnTo>
                      <a:pt x="0" y="672"/>
                    </a:lnTo>
                    <a:close/>
                  </a:path>
                </a:pathLst>
              </a:custGeom>
              <a:solidFill>
                <a:srgbClr val="B3B3B3"/>
              </a:solidFill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</p:grpSp>
        <p:sp>
          <p:nvSpPr>
            <p:cNvPr id="92189" name="Line 118"/>
            <p:cNvSpPr>
              <a:spLocks noChangeShapeType="1"/>
            </p:cNvSpPr>
            <p:nvPr/>
          </p:nvSpPr>
          <p:spPr bwMode="auto">
            <a:xfrm>
              <a:off x="2016" y="3792"/>
              <a:ext cx="384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sm" len="sm"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92190" name="Text Box 119"/>
            <p:cNvSpPr txBox="1">
              <a:spLocks noChangeArrowheads="1"/>
            </p:cNvSpPr>
            <p:nvPr/>
          </p:nvSpPr>
          <p:spPr bwMode="auto">
            <a:xfrm>
              <a:off x="1872" y="3696"/>
              <a:ext cx="144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900"/>
                <a:t>+Y</a:t>
              </a:r>
            </a:p>
          </p:txBody>
        </p:sp>
        <p:sp>
          <p:nvSpPr>
            <p:cNvPr id="92191" name="Line 120"/>
            <p:cNvSpPr>
              <a:spLocks noChangeShapeType="1"/>
            </p:cNvSpPr>
            <p:nvPr/>
          </p:nvSpPr>
          <p:spPr bwMode="auto">
            <a:xfrm>
              <a:off x="2400" y="3408"/>
              <a:ext cx="0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sm" len="sm"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92192" name="Text Box 121"/>
            <p:cNvSpPr txBox="1">
              <a:spLocks noChangeArrowheads="1"/>
            </p:cNvSpPr>
            <p:nvPr/>
          </p:nvSpPr>
          <p:spPr bwMode="auto">
            <a:xfrm>
              <a:off x="2304" y="3264"/>
              <a:ext cx="144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900"/>
                <a:t>+Z</a:t>
              </a:r>
            </a:p>
          </p:txBody>
        </p:sp>
        <p:sp>
          <p:nvSpPr>
            <p:cNvPr id="92193" name="Line 122"/>
            <p:cNvSpPr>
              <a:spLocks noChangeShapeType="1"/>
            </p:cNvSpPr>
            <p:nvPr/>
          </p:nvSpPr>
          <p:spPr bwMode="auto">
            <a:xfrm flipH="1">
              <a:off x="2400" y="3888"/>
              <a:ext cx="48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sm" len="sm"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92194" name="Text Box 123"/>
            <p:cNvSpPr txBox="1">
              <a:spLocks noChangeArrowheads="1"/>
            </p:cNvSpPr>
            <p:nvPr/>
          </p:nvSpPr>
          <p:spPr bwMode="auto">
            <a:xfrm>
              <a:off x="2832" y="3840"/>
              <a:ext cx="192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900"/>
                <a:t>+X</a:t>
              </a:r>
            </a:p>
          </p:txBody>
        </p:sp>
        <p:sp>
          <p:nvSpPr>
            <p:cNvPr id="92195" name="AutoShape 124"/>
            <p:cNvSpPr>
              <a:spLocks/>
            </p:cNvSpPr>
            <p:nvPr/>
          </p:nvSpPr>
          <p:spPr bwMode="auto">
            <a:xfrm>
              <a:off x="2976" y="3072"/>
              <a:ext cx="96" cy="960"/>
            </a:xfrm>
            <a:prstGeom prst="leftBrace">
              <a:avLst>
                <a:gd name="adj1" fmla="val 8333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92196" name="Line 125"/>
            <p:cNvSpPr>
              <a:spLocks noChangeShapeType="1"/>
            </p:cNvSpPr>
            <p:nvPr/>
          </p:nvSpPr>
          <p:spPr bwMode="auto">
            <a:xfrm flipH="1">
              <a:off x="2736" y="3552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92197" name="Oval 126"/>
            <p:cNvSpPr>
              <a:spLocks noChangeArrowheads="1"/>
            </p:cNvSpPr>
            <p:nvPr/>
          </p:nvSpPr>
          <p:spPr bwMode="auto">
            <a:xfrm>
              <a:off x="2640" y="3504"/>
              <a:ext cx="96" cy="96"/>
            </a:xfrm>
            <a:prstGeom prst="ellipse">
              <a:avLst/>
            </a:prstGeom>
            <a:solidFill>
              <a:srgbClr val="CCCCCC"/>
            </a:solidFill>
            <a:ln w="63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AE62F10-0226-5646-8445-AF22952C4643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9216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14400"/>
          </a:xfrm>
          <a:noFill/>
        </p:spPr>
        <p:txBody>
          <a:bodyPr/>
          <a:lstStyle/>
          <a:p>
            <a:pPr eaLnBrk="1" hangingPunct="1"/>
            <a:r>
              <a:rPr lang="en-US"/>
              <a:t>LBMHD</a:t>
            </a:r>
          </a:p>
        </p:txBody>
      </p:sp>
      <p:sp>
        <p:nvSpPr>
          <p:cNvPr id="921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143000"/>
            <a:ext cx="8226425" cy="5715000"/>
          </a:xfrm>
          <a:noFill/>
        </p:spPr>
        <p:txBody>
          <a:bodyPr/>
          <a:lstStyle/>
          <a:p>
            <a:pPr eaLnBrk="1" hangingPunct="1"/>
            <a:r>
              <a:rPr lang="en-US" sz="1800" dirty="0" smtClean="0"/>
              <a:t>Code Structure</a:t>
            </a:r>
          </a:p>
          <a:p>
            <a:pPr lvl="1" eaLnBrk="1" hangingPunct="1"/>
            <a:r>
              <a:rPr lang="en-US" sz="1600" dirty="0" smtClean="0"/>
              <a:t>time evolution through a series of </a:t>
            </a:r>
            <a:r>
              <a:rPr lang="en-US" sz="1600" i="1" dirty="0" smtClean="0"/>
              <a:t>collision( )</a:t>
            </a:r>
            <a:r>
              <a:rPr lang="en-US" sz="1600" dirty="0" smtClean="0"/>
              <a:t> and </a:t>
            </a:r>
            <a:r>
              <a:rPr lang="en-US" sz="1600" i="1" dirty="0" smtClean="0"/>
              <a:t>stream( )</a:t>
            </a:r>
            <a:r>
              <a:rPr lang="en-US" sz="1600" dirty="0" smtClean="0"/>
              <a:t> functions</a:t>
            </a:r>
          </a:p>
          <a:p>
            <a:pPr eaLnBrk="1" hangingPunct="1"/>
            <a:r>
              <a:rPr lang="en-US" sz="1800" dirty="0" smtClean="0"/>
              <a:t>When parallelized, </a:t>
            </a:r>
            <a:r>
              <a:rPr lang="en-US" sz="1800" i="1" dirty="0" smtClean="0"/>
              <a:t>stream( )</a:t>
            </a:r>
            <a:r>
              <a:rPr lang="en-US" sz="1800" dirty="0" smtClean="0"/>
              <a:t> should constitute 10% of the runtime.</a:t>
            </a:r>
          </a:p>
          <a:p>
            <a:pPr eaLnBrk="1" hangingPunct="1"/>
            <a:r>
              <a:rPr lang="en-US" sz="1800" i="1" dirty="0" smtClean="0"/>
              <a:t>collision( )</a:t>
            </a:r>
            <a:r>
              <a:rPr lang="en-US" sz="1800" dirty="0" smtClean="0"/>
              <a:t>’</a:t>
            </a:r>
            <a:r>
              <a:rPr lang="en-US" sz="1800" dirty="0" err="1" smtClean="0"/>
              <a:t>s</a:t>
            </a:r>
            <a:r>
              <a:rPr lang="en-US" sz="1800" i="1" dirty="0" smtClean="0"/>
              <a:t> </a:t>
            </a:r>
            <a:r>
              <a:rPr lang="en-US" sz="1800" dirty="0" smtClean="0"/>
              <a:t>Arithmetic </a:t>
            </a:r>
            <a:r>
              <a:rPr lang="en-US" sz="1800" dirty="0"/>
              <a:t>Intensity:</a:t>
            </a:r>
          </a:p>
          <a:p>
            <a:pPr lvl="1" eaLnBrk="1" hangingPunct="1"/>
            <a:r>
              <a:rPr lang="en-US" sz="1400" dirty="0"/>
              <a:t>Must read 73 doubles, and update 79 doubles per lattice update (1216 bytes)</a:t>
            </a:r>
          </a:p>
          <a:p>
            <a:pPr lvl="1" eaLnBrk="1" hangingPunct="1"/>
            <a:r>
              <a:rPr lang="en-US" sz="1400" dirty="0"/>
              <a:t>Requires about 1300 floating point operations per lattice update</a:t>
            </a:r>
          </a:p>
          <a:p>
            <a:pPr lvl="1" eaLnBrk="1" hangingPunct="1"/>
            <a:r>
              <a:rPr lang="en-US" sz="1400" b="1" dirty="0">
                <a:solidFill>
                  <a:srgbClr val="0000FF"/>
                </a:solidFill>
              </a:rPr>
              <a:t>Just over 1.0 flops/byte (</a:t>
            </a:r>
            <a:r>
              <a:rPr lang="en-US" sz="1400" b="1" dirty="0" smtClean="0">
                <a:solidFill>
                  <a:srgbClr val="0000FF"/>
                </a:solidFill>
              </a:rPr>
              <a:t>ideal architecture)</a:t>
            </a:r>
          </a:p>
          <a:p>
            <a:pPr lvl="1" eaLnBrk="1" hangingPunct="1"/>
            <a:r>
              <a:rPr lang="en-US" sz="1400" dirty="0" smtClean="0"/>
              <a:t>Suggests LBMHD is</a:t>
            </a:r>
            <a:r>
              <a:rPr lang="en-US" sz="1400" b="1" dirty="0" smtClean="0">
                <a:solidFill>
                  <a:srgbClr val="0000FF"/>
                </a:solidFill>
              </a:rPr>
              <a:t> </a:t>
            </a:r>
            <a:r>
              <a:rPr lang="en-US" sz="1400" b="1" dirty="0" smtClean="0">
                <a:solidFill>
                  <a:srgbClr val="FF0080"/>
                </a:solidFill>
              </a:rPr>
              <a:t>memory-bound</a:t>
            </a:r>
            <a:r>
              <a:rPr lang="en-US" sz="1400" dirty="0" smtClean="0">
                <a:solidFill>
                  <a:srgbClr val="FF0080"/>
                </a:solidFill>
              </a:rPr>
              <a:t> </a:t>
            </a:r>
            <a:r>
              <a:rPr lang="en-US" sz="1400" dirty="0" smtClean="0"/>
              <a:t>on the XT4.</a:t>
            </a:r>
          </a:p>
          <a:p>
            <a:pPr eaLnBrk="1" hangingPunct="1"/>
            <a:endParaRPr lang="en-US" sz="1800" dirty="0" smtClean="0"/>
          </a:p>
          <a:p>
            <a:pPr eaLnBrk="1" hangingPunct="1"/>
            <a:r>
              <a:rPr lang="en-US" sz="1800" dirty="0" smtClean="0"/>
              <a:t>Structure-of-arrays layout (component’s are separated) ensures that cache </a:t>
            </a:r>
            <a:r>
              <a:rPr lang="en-US" sz="1800" dirty="0"/>
              <a:t>capacity requirements are independent of problem size</a:t>
            </a:r>
            <a:endParaRPr lang="en-US" sz="1800" dirty="0" smtClean="0"/>
          </a:p>
          <a:p>
            <a:pPr eaLnBrk="1" hangingPunct="1"/>
            <a:r>
              <a:rPr lang="en-US" sz="1800" dirty="0" smtClean="0"/>
              <a:t>However, TLB capacity requirement increases to &gt;150 entries</a:t>
            </a:r>
          </a:p>
          <a:p>
            <a:pPr eaLnBrk="1" hangingPunct="1"/>
            <a:endParaRPr lang="en-US" sz="1800" dirty="0" smtClean="0"/>
          </a:p>
          <a:p>
            <a:pPr eaLnBrk="1" hangingPunct="1"/>
            <a:r>
              <a:rPr lang="en-US" sz="1800" dirty="0" smtClean="0"/>
              <a:t>periodic boundary conditions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9"/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28FDDFF-5DAE-254C-BA78-15AB006A7343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9011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1524000"/>
            <a:ext cx="7391400" cy="1905000"/>
          </a:xfrm>
          <a:noFill/>
        </p:spPr>
        <p:txBody>
          <a:bodyPr/>
          <a:lstStyle/>
          <a:p>
            <a:pPr eaLnBrk="1" hangingPunct="1"/>
            <a:r>
              <a:rPr lang="en-US" sz="3600" dirty="0" smtClean="0"/>
              <a:t>Previous Work:</a:t>
            </a:r>
            <a:br>
              <a:rPr lang="en-US" sz="3600" dirty="0" smtClean="0"/>
            </a:br>
            <a:r>
              <a:rPr lang="en-US" sz="3600" dirty="0" smtClean="0"/>
              <a:t>Auto</a:t>
            </a:r>
            <a:r>
              <a:rPr lang="en-US" sz="3600" dirty="0"/>
              <a:t>-tuning</a:t>
            </a:r>
            <a:r>
              <a:rPr lang="en-US" sz="3600" dirty="0" smtClean="0"/>
              <a:t> LBMHD</a:t>
            </a:r>
            <a:br>
              <a:rPr lang="en-US" sz="3600" dirty="0" smtClean="0"/>
            </a:br>
            <a:r>
              <a:rPr lang="en-US" sz="3600" dirty="0" smtClean="0"/>
              <a:t>on Multicore </a:t>
            </a:r>
            <a:r>
              <a:rPr lang="en-US" sz="3600" dirty="0" err="1" smtClean="0"/>
              <a:t>SMPs</a:t>
            </a:r>
            <a:endParaRPr lang="en-US" dirty="0"/>
          </a:p>
        </p:txBody>
      </p:sp>
      <p:sp>
        <p:nvSpPr>
          <p:cNvPr id="9011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429000"/>
            <a:ext cx="6705600" cy="1752600"/>
          </a:xfrm>
          <a:noFill/>
        </p:spPr>
        <p:txBody>
          <a:bodyPr/>
          <a:lstStyle/>
          <a:p>
            <a:pPr algn="l" eaLnBrk="1" hangingPunct="1"/>
            <a:r>
              <a:rPr lang="en-US" dirty="0"/>
              <a:t>Samuel Williams, Jonathan Carter, Leonid </a:t>
            </a:r>
            <a:r>
              <a:rPr lang="en-US" dirty="0" err="1"/>
              <a:t>Oliker</a:t>
            </a:r>
            <a:r>
              <a:rPr lang="en-US" dirty="0"/>
              <a:t>, John </a:t>
            </a:r>
            <a:r>
              <a:rPr lang="en-US" dirty="0" err="1"/>
              <a:t>Shalf</a:t>
            </a:r>
            <a:r>
              <a:rPr lang="en-US" dirty="0"/>
              <a:t>, Katherine </a:t>
            </a:r>
            <a:r>
              <a:rPr lang="en-US" dirty="0" err="1"/>
              <a:t>Yelick</a:t>
            </a:r>
            <a:r>
              <a:rPr lang="en-US" dirty="0"/>
              <a:t>, "Lattice Boltzmann Simulation Optimization on Leading Multicore Platforms", International Parallel &amp; Distributed Processing Symposium (IPDPS), 2008. </a:t>
            </a:r>
          </a:p>
          <a:p>
            <a:pPr algn="l" eaLnBrk="1" hangingPunct="1"/>
            <a:endParaRPr lang="en-US" dirty="0"/>
          </a:p>
          <a:p>
            <a:pPr algn="l" eaLnBrk="1" hangingPunct="1"/>
            <a:r>
              <a:rPr lang="en-US" b="1" dirty="0"/>
              <a:t>Best Paper, Application Track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LabTemplate">
  <a:themeElements>
    <a:clrScheme name="ParLab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rLabTemplat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0" charset="0"/>
            <a:ea typeface="ＭＳ Ｐゴシック" pitchFamily="-110" charset="-128"/>
            <a:cs typeface="ＭＳ Ｐゴシック" pitchFamily="-11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0" charset="0"/>
            <a:ea typeface="ＭＳ Ｐゴシック" pitchFamily="-110" charset="-128"/>
            <a:cs typeface="ＭＳ Ｐゴシック" pitchFamily="-110" charset="-128"/>
          </a:defRPr>
        </a:defPPr>
      </a:lstStyle>
    </a:lnDef>
  </a:objectDefaults>
  <a:extraClrSchemeLst>
    <a:extraClrScheme>
      <a:clrScheme name="ParLab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HD:Users:samw:Documents:Research:Talks:ParLabTemplate.pot</Template>
  <TotalTime>5908</TotalTime>
  <Words>1860</Words>
  <Application>Microsoft PowerPoint</Application>
  <PresentationFormat>On-screen Show (4:3)</PresentationFormat>
  <Paragraphs>356</Paragraphs>
  <Slides>33</Slides>
  <Notes>15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ParLabTemplate</vt:lpstr>
      <vt:lpstr>Resource-Efficient, Hierarchical Auto-tuning of a Hybrid Lattice Boltzmann Computation on the Cray XT4</vt:lpstr>
      <vt:lpstr>Outline</vt:lpstr>
      <vt:lpstr>Background</vt:lpstr>
      <vt:lpstr>Arithmetic Intensity</vt:lpstr>
      <vt:lpstr>Kernel Arithmetic Intensity and Architecture</vt:lpstr>
      <vt:lpstr>LBMHD</vt:lpstr>
      <vt:lpstr>LBMHD</vt:lpstr>
      <vt:lpstr>LBMHD</vt:lpstr>
      <vt:lpstr>Previous Work: Auto-tuning LBMHD on Multicore SMPs</vt:lpstr>
      <vt:lpstr>LBMHD Performance (reference implementation)</vt:lpstr>
      <vt:lpstr>Lattice-Aware Padding</vt:lpstr>
      <vt:lpstr>LBMHD Performance (lattice-aware array padding)</vt:lpstr>
      <vt:lpstr>Vectorization</vt:lpstr>
      <vt:lpstr>LBMHD Performance (architecture specific optimizations)</vt:lpstr>
      <vt:lpstr>LBMHD Performance (architecture specific optimizations)</vt:lpstr>
      <vt:lpstr>Limitations</vt:lpstr>
      <vt:lpstr>Hybrid MPI+Pthreads Implementations</vt:lpstr>
      <vt:lpstr>Flat MPI</vt:lpstr>
      <vt:lpstr>Hybrid MPI</vt:lpstr>
      <vt:lpstr>Distributed, Hybrid  Auto-tuning</vt:lpstr>
      <vt:lpstr>The Distributed Auto-tuning Problem</vt:lpstr>
      <vt:lpstr>Our Approach</vt:lpstr>
      <vt:lpstr>Stage 1</vt:lpstr>
      <vt:lpstr>Stage 2</vt:lpstr>
      <vt:lpstr>Stage 2 (continued)</vt:lpstr>
      <vt:lpstr>Stage 3</vt:lpstr>
      <vt:lpstr>Results</vt:lpstr>
      <vt:lpstr>XT4 Results (5123 problem on 512 cores)</vt:lpstr>
      <vt:lpstr>XT4 Results (5123 problem on 512 cores)</vt:lpstr>
      <vt:lpstr>Summary</vt:lpstr>
      <vt:lpstr>Conclusions</vt:lpstr>
      <vt:lpstr>Acknowledgements</vt:lpstr>
      <vt:lpstr>Questions?</vt:lpstr>
    </vt:vector>
  </TitlesOfParts>
  <Company>Sam Williams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Autotuning Sparse Matrix and  Lattice-Boltzmann Kernels</dc:title>
  <dc:creator>Sam Williams</dc:creator>
  <cp:lastModifiedBy>Sam Williams</cp:lastModifiedBy>
  <cp:revision>361</cp:revision>
  <cp:lastPrinted>2009-05-04T19:46:51Z</cp:lastPrinted>
  <dcterms:created xsi:type="dcterms:W3CDTF">2009-05-06T02:15:58Z</dcterms:created>
  <dcterms:modified xsi:type="dcterms:W3CDTF">2009-05-06T03:02:08Z</dcterms:modified>
</cp:coreProperties>
</file>