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notesSlides/notesSlide7.xml" ContentType="application/vnd.openxmlformats-officedocument.presentationml.notesSlide+xml"/>
  <Override PartName="/ppt/slides/slide25.xml" ContentType="application/vnd.openxmlformats-officedocument.presentationml.slide+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slides/slide34.xml" ContentType="application/vnd.openxmlformats-officedocument.presentationml.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37.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slides/slide33.xml" ContentType="application/vnd.openxmlformats-officedocument.presentationml.slide+xml"/>
  <Override PartName="/ppt/presProps.xml" ContentType="application/vnd.openxmlformats-officedocument.presentationml.presProps+xml"/>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32.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Default Extension="pdf" ContentType="application/pdf"/>
  <Override PartName="/ppt/slides/slide19.xml" ContentType="application/vnd.openxmlformats-officedocument.presentationml.slide+xml"/>
  <Override PartName="/ppt/slides/slide12.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73" r:id="rId1"/>
  </p:sldMasterIdLst>
  <p:notesMasterIdLst>
    <p:notesMasterId r:id="rId39"/>
  </p:notesMasterIdLst>
  <p:handoutMasterIdLst>
    <p:handoutMasterId r:id="rId40"/>
  </p:handoutMasterIdLst>
  <p:sldIdLst>
    <p:sldId id="256" r:id="rId2"/>
    <p:sldId id="684" r:id="rId3"/>
    <p:sldId id="663" r:id="rId4"/>
    <p:sldId id="664" r:id="rId5"/>
    <p:sldId id="665" r:id="rId6"/>
    <p:sldId id="668" r:id="rId7"/>
    <p:sldId id="669" r:id="rId8"/>
    <p:sldId id="658" r:id="rId9"/>
    <p:sldId id="670" r:id="rId10"/>
    <p:sldId id="692" r:id="rId11"/>
    <p:sldId id="693" r:id="rId12"/>
    <p:sldId id="694" r:id="rId13"/>
    <p:sldId id="695" r:id="rId14"/>
    <p:sldId id="696" r:id="rId15"/>
    <p:sldId id="697" r:id="rId16"/>
    <p:sldId id="698" r:id="rId17"/>
    <p:sldId id="667" r:id="rId18"/>
    <p:sldId id="672" r:id="rId19"/>
    <p:sldId id="661" r:id="rId20"/>
    <p:sldId id="674" r:id="rId21"/>
    <p:sldId id="678" r:id="rId22"/>
    <p:sldId id="662" r:id="rId23"/>
    <p:sldId id="671" r:id="rId24"/>
    <p:sldId id="690" r:id="rId25"/>
    <p:sldId id="679" r:id="rId26"/>
    <p:sldId id="673" r:id="rId27"/>
    <p:sldId id="685" r:id="rId28"/>
    <p:sldId id="686" r:id="rId29"/>
    <p:sldId id="687" r:id="rId30"/>
    <p:sldId id="675" r:id="rId31"/>
    <p:sldId id="688" r:id="rId32"/>
    <p:sldId id="676" r:id="rId33"/>
    <p:sldId id="660" r:id="rId34"/>
    <p:sldId id="689" r:id="rId35"/>
    <p:sldId id="691" r:id="rId36"/>
    <p:sldId id="677" r:id="rId37"/>
    <p:sldId id="656" r:id="rId3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112" charset="0"/>
        <a:ea typeface="ＭＳ Ｐゴシック" pitchFamily="-112" charset="-128"/>
        <a:cs typeface="ＭＳ Ｐゴシック" pitchFamily="-112" charset="-128"/>
      </a:defRPr>
    </a:lvl1pPr>
    <a:lvl2pPr marL="457200" algn="l" rtl="0" eaLnBrk="0" fontAlgn="base" hangingPunct="0">
      <a:spcBef>
        <a:spcPct val="0"/>
      </a:spcBef>
      <a:spcAft>
        <a:spcPct val="0"/>
      </a:spcAft>
      <a:defRPr sz="2400" kern="1200">
        <a:solidFill>
          <a:schemeClr val="tx1"/>
        </a:solidFill>
        <a:latin typeface="Arial" pitchFamily="-112" charset="0"/>
        <a:ea typeface="ＭＳ Ｐゴシック" pitchFamily="-112" charset="-128"/>
        <a:cs typeface="ＭＳ Ｐゴシック" pitchFamily="-112" charset="-128"/>
      </a:defRPr>
    </a:lvl2pPr>
    <a:lvl3pPr marL="914400" algn="l" rtl="0" eaLnBrk="0" fontAlgn="base" hangingPunct="0">
      <a:spcBef>
        <a:spcPct val="0"/>
      </a:spcBef>
      <a:spcAft>
        <a:spcPct val="0"/>
      </a:spcAft>
      <a:defRPr sz="2400" kern="1200">
        <a:solidFill>
          <a:schemeClr val="tx1"/>
        </a:solidFill>
        <a:latin typeface="Arial" pitchFamily="-112" charset="0"/>
        <a:ea typeface="ＭＳ Ｐゴシック" pitchFamily="-112" charset="-128"/>
        <a:cs typeface="ＭＳ Ｐゴシック" pitchFamily="-112" charset="-128"/>
      </a:defRPr>
    </a:lvl3pPr>
    <a:lvl4pPr marL="1371600" algn="l" rtl="0" eaLnBrk="0" fontAlgn="base" hangingPunct="0">
      <a:spcBef>
        <a:spcPct val="0"/>
      </a:spcBef>
      <a:spcAft>
        <a:spcPct val="0"/>
      </a:spcAft>
      <a:defRPr sz="2400" kern="1200">
        <a:solidFill>
          <a:schemeClr val="tx1"/>
        </a:solidFill>
        <a:latin typeface="Arial" pitchFamily="-112" charset="0"/>
        <a:ea typeface="ＭＳ Ｐゴシック" pitchFamily="-112" charset="-128"/>
        <a:cs typeface="ＭＳ Ｐゴシック" pitchFamily="-112" charset="-128"/>
      </a:defRPr>
    </a:lvl4pPr>
    <a:lvl5pPr marL="1828800" algn="l" rtl="0" eaLnBrk="0" fontAlgn="base" hangingPunct="0">
      <a:spcBef>
        <a:spcPct val="0"/>
      </a:spcBef>
      <a:spcAft>
        <a:spcPct val="0"/>
      </a:spcAft>
      <a:defRPr sz="2400" kern="1200">
        <a:solidFill>
          <a:schemeClr val="tx1"/>
        </a:solidFill>
        <a:latin typeface="Arial" pitchFamily="-112" charset="0"/>
        <a:ea typeface="ＭＳ Ｐゴシック" pitchFamily="-112" charset="-128"/>
        <a:cs typeface="ＭＳ Ｐゴシック" pitchFamily="-112" charset="-128"/>
      </a:defRPr>
    </a:lvl5pPr>
    <a:lvl6pPr marL="2286000" algn="l" defTabSz="457200" rtl="0" eaLnBrk="1" latinLnBrk="0" hangingPunct="1">
      <a:defRPr sz="2400" kern="1200">
        <a:solidFill>
          <a:schemeClr val="tx1"/>
        </a:solidFill>
        <a:latin typeface="Arial" pitchFamily="-112" charset="0"/>
        <a:ea typeface="ＭＳ Ｐゴシック" pitchFamily="-112" charset="-128"/>
        <a:cs typeface="ＭＳ Ｐゴシック" pitchFamily="-112" charset="-128"/>
      </a:defRPr>
    </a:lvl6pPr>
    <a:lvl7pPr marL="2743200" algn="l" defTabSz="457200" rtl="0" eaLnBrk="1" latinLnBrk="0" hangingPunct="1">
      <a:defRPr sz="2400" kern="1200">
        <a:solidFill>
          <a:schemeClr val="tx1"/>
        </a:solidFill>
        <a:latin typeface="Arial" pitchFamily="-112" charset="0"/>
        <a:ea typeface="ＭＳ Ｐゴシック" pitchFamily="-112" charset="-128"/>
        <a:cs typeface="ＭＳ Ｐゴシック" pitchFamily="-112" charset="-128"/>
      </a:defRPr>
    </a:lvl7pPr>
    <a:lvl8pPr marL="3200400" algn="l" defTabSz="457200" rtl="0" eaLnBrk="1" latinLnBrk="0" hangingPunct="1">
      <a:defRPr sz="2400" kern="1200">
        <a:solidFill>
          <a:schemeClr val="tx1"/>
        </a:solidFill>
        <a:latin typeface="Arial" pitchFamily="-112" charset="0"/>
        <a:ea typeface="ＭＳ Ｐゴシック" pitchFamily="-112" charset="-128"/>
        <a:cs typeface="ＭＳ Ｐゴシック" pitchFamily="-112" charset="-128"/>
      </a:defRPr>
    </a:lvl8pPr>
    <a:lvl9pPr marL="3657600" algn="l" defTabSz="457200" rtl="0" eaLnBrk="1" latinLnBrk="0" hangingPunct="1">
      <a:defRPr sz="2400" kern="1200">
        <a:solidFill>
          <a:schemeClr val="tx1"/>
        </a:solidFill>
        <a:latin typeface="Arial" pitchFamily="-112" charset="0"/>
        <a:ea typeface="ＭＳ Ｐゴシック" pitchFamily="-112" charset="-128"/>
        <a:cs typeface="ＭＳ Ｐゴシック" pitchFamily="-112"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FF00"/>
    <a:srgbClr val="FF6666"/>
    <a:srgbClr val="66CCFF"/>
    <a:srgbClr val="00FFFF"/>
    <a:srgbClr val="00FF00"/>
    <a:srgbClr val="0000FF"/>
    <a:srgbClr val="000080"/>
    <a:srgbClr val="FF8000"/>
    <a:srgbClr val="008040"/>
    <a:srgbClr val="FF0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3511" autoAdjust="0"/>
    <p:restoredTop sz="83511" autoAdjust="0"/>
  </p:normalViewPr>
  <p:slideViewPr>
    <p:cSldViewPr showGuides="1">
      <p:cViewPr>
        <p:scale>
          <a:sx n="100" d="100"/>
          <a:sy n="100" d="100"/>
        </p:scale>
        <p:origin x="-1224" y="-88"/>
      </p:cViewPr>
      <p:guideLst>
        <p:guide orient="horz" pos="2160"/>
        <p:guide pos="2880"/>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66" d="100"/>
        <a:sy n="66" d="100"/>
      </p:scale>
      <p:origin x="0" y="0"/>
    </p:cViewPr>
  </p:sorterViewPr>
  <p:notesViewPr>
    <p:cSldViewPr showGuides="1">
      <p:cViewPr varScale="1">
        <p:scale>
          <a:sx n="114" d="100"/>
          <a:sy n="114" d="100"/>
        </p:scale>
        <p:origin x="-3296" y="-10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35" Type="http://schemas.openxmlformats.org/officeDocument/2006/relationships/slide" Target="slides/slide34.xml"/><Relationship Id="rId31" Type="http://schemas.openxmlformats.org/officeDocument/2006/relationships/slide" Target="slides/slide30.xml"/><Relationship Id="rId34" Type="http://schemas.openxmlformats.org/officeDocument/2006/relationships/slide" Target="slides/slide33.xml"/><Relationship Id="rId39" Type="http://schemas.openxmlformats.org/officeDocument/2006/relationships/notesMaster" Target="notesMasters/notesMaster1.xml"/><Relationship Id="rId40" Type="http://schemas.openxmlformats.org/officeDocument/2006/relationships/handoutMaster" Target="handoutMasters/handoutMaster1.xml"/><Relationship Id="rId7" Type="http://schemas.openxmlformats.org/officeDocument/2006/relationships/slide" Target="slides/slide6.xml"/><Relationship Id="rId36" Type="http://schemas.openxmlformats.org/officeDocument/2006/relationships/slide" Target="slides/slide35.xml"/><Relationship Id="rId43" Type="http://schemas.openxmlformats.org/officeDocument/2006/relationships/viewProps" Target="viewProps.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slide" Target="slides/slide36.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tableStyles" Target="tableStyles.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42" Type="http://schemas.openxmlformats.org/officeDocument/2006/relationships/presProps" Target="presProps.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slide" Target="slides/slide32.xml"/><Relationship Id="rId44" Type="http://schemas.openxmlformats.org/officeDocument/2006/relationships/theme" Target="theme/theme1.xml"/><Relationship Id="rId41" Type="http://schemas.openxmlformats.org/officeDocument/2006/relationships/printerSettings" Target="printerSettings/printerSettings1.bin"/><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270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270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270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734AD76D-C936-4C44-B7D5-24BA9028BFD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71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71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71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71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71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C7A5D499-FDCA-A94F-BACE-C172930C090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112" charset="0"/>
        <a:ea typeface="ＭＳ Ｐゴシック" pitchFamily="-112" charset="-128"/>
        <a:cs typeface="ＭＳ Ｐゴシック" pitchFamily="-112" charset="-128"/>
      </a:defRPr>
    </a:lvl1pPr>
    <a:lvl2pPr marL="457200" algn="l" rtl="0" fontAlgn="base">
      <a:spcBef>
        <a:spcPct val="30000"/>
      </a:spcBef>
      <a:spcAft>
        <a:spcPct val="0"/>
      </a:spcAft>
      <a:defRPr sz="1200" kern="1200">
        <a:solidFill>
          <a:schemeClr val="tx1"/>
        </a:solidFill>
        <a:latin typeface="Arial" pitchFamily="-112" charset="0"/>
        <a:ea typeface="ＭＳ Ｐゴシック" pitchFamily="-112" charset="-128"/>
        <a:cs typeface="+mn-cs"/>
      </a:defRPr>
    </a:lvl2pPr>
    <a:lvl3pPr marL="914400" algn="l" rtl="0" fontAlgn="base">
      <a:spcBef>
        <a:spcPct val="30000"/>
      </a:spcBef>
      <a:spcAft>
        <a:spcPct val="0"/>
      </a:spcAft>
      <a:defRPr sz="1200" kern="1200">
        <a:solidFill>
          <a:schemeClr val="tx1"/>
        </a:solidFill>
        <a:latin typeface="Arial" pitchFamily="-112" charset="0"/>
        <a:ea typeface="ＭＳ Ｐゴシック" pitchFamily="-112" charset="-128"/>
        <a:cs typeface="+mn-cs"/>
      </a:defRPr>
    </a:lvl3pPr>
    <a:lvl4pPr marL="1371600" algn="l" rtl="0" fontAlgn="base">
      <a:spcBef>
        <a:spcPct val="30000"/>
      </a:spcBef>
      <a:spcAft>
        <a:spcPct val="0"/>
      </a:spcAft>
      <a:defRPr sz="1200" kern="1200">
        <a:solidFill>
          <a:schemeClr val="tx1"/>
        </a:solidFill>
        <a:latin typeface="Arial" pitchFamily="-112" charset="0"/>
        <a:ea typeface="ＭＳ Ｐゴシック" pitchFamily="-112" charset="-128"/>
        <a:cs typeface="+mn-cs"/>
      </a:defRPr>
    </a:lvl4pPr>
    <a:lvl5pPr marL="1828800" algn="l" rtl="0" fontAlgn="base">
      <a:spcBef>
        <a:spcPct val="30000"/>
      </a:spcBef>
      <a:spcAft>
        <a:spcPct val="0"/>
      </a:spcAft>
      <a:defRPr sz="1200" kern="1200">
        <a:solidFill>
          <a:schemeClr val="tx1"/>
        </a:solidFill>
        <a:latin typeface="Arial"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A89CEE-7A84-7144-A81E-9A44348F5706}" type="slidenum">
              <a:rPr lang="en-US"/>
              <a:pPr/>
              <a:t>1</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p:spPr>
        <p:txBody>
          <a:bodyPr/>
          <a:lstStyle/>
          <a:p>
            <a:fld id="{207E8F32-F5A9-B94B-A91D-1A60BE198ED9}" type="slidenum">
              <a:rPr lang="en-US"/>
              <a:pPr/>
              <a:t>3</a:t>
            </a:fld>
            <a:endParaRPr lang="en-US"/>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8C9FB6F9-8FF3-D146-8146-3E910647BA0D}" type="slidenum">
              <a:rPr lang="en-US"/>
              <a:pPr/>
              <a:t>4</a:t>
            </a:fld>
            <a:endParaRPr lang="en-US"/>
          </a:p>
        </p:txBody>
      </p:sp>
      <p:sp>
        <p:nvSpPr>
          <p:cNvPr id="93187" name="Rectangle 2"/>
          <p:cNvSpPr>
            <a:spLocks noGrp="1" noRot="1" noChangeAspect="1" noChangeArrowheads="1"/>
          </p:cNvSpPr>
          <p:nvPr>
            <p:ph type="sldImg"/>
          </p:nvPr>
        </p:nvSpPr>
        <p:spPr>
          <a:solidFill>
            <a:srgbClr val="FFFFFF"/>
          </a:solidFill>
          <a:ln/>
        </p:spPr>
      </p:sp>
      <p:sp>
        <p:nvSpPr>
          <p:cNvPr id="9318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8C9FB6F9-8FF3-D146-8146-3E910647BA0D}" type="slidenum">
              <a:rPr lang="en-US"/>
              <a:pPr/>
              <a:t>5</a:t>
            </a:fld>
            <a:endParaRPr lang="en-US"/>
          </a:p>
        </p:txBody>
      </p:sp>
      <p:sp>
        <p:nvSpPr>
          <p:cNvPr id="93187" name="Rectangle 2"/>
          <p:cNvSpPr>
            <a:spLocks noGrp="1" noRot="1" noChangeAspect="1" noChangeArrowheads="1"/>
          </p:cNvSpPr>
          <p:nvPr>
            <p:ph type="sldImg"/>
          </p:nvPr>
        </p:nvSpPr>
        <p:spPr>
          <a:solidFill>
            <a:srgbClr val="FFFFFF"/>
          </a:solidFill>
          <a:ln/>
        </p:spPr>
      </p:sp>
      <p:sp>
        <p:nvSpPr>
          <p:cNvPr id="9318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dirty="0" smtClean="0"/>
              <a:t>Highlight low arithmetic intensity</a:t>
            </a:r>
            <a:r>
              <a:rPr lang="en-US" baseline="0" dirty="0" smtClean="0"/>
              <a:t> !!!</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(Performance</a:t>
            </a:r>
            <a:r>
              <a:rPr lang="en-US" baseline="0" dirty="0" smtClean="0"/>
              <a:t> ~ Bandwidth given AI ~ 1.0)</a:t>
            </a:r>
            <a:endParaRPr lang="en-US" dirty="0"/>
          </a:p>
        </p:txBody>
      </p:sp>
      <p:sp>
        <p:nvSpPr>
          <p:cNvPr id="4" name="Slide Number Placeholder 3"/>
          <p:cNvSpPr>
            <a:spLocks noGrp="1"/>
          </p:cNvSpPr>
          <p:nvPr>
            <p:ph type="sldNum" sz="quarter" idx="10"/>
          </p:nvPr>
        </p:nvSpPr>
        <p:spPr/>
        <p:txBody>
          <a:bodyPr/>
          <a:lstStyle/>
          <a:p>
            <a:fld id="{C7A5D499-FDCA-A94F-BACE-C172930C0909}" type="slidenum">
              <a:rPr lang="en-US" smtClean="0"/>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 24 threads per process, </a:t>
            </a:r>
            <a:r>
              <a:rPr lang="en-US" dirty="0" err="1" smtClean="0"/>
              <a:t>pthreads</a:t>
            </a:r>
            <a:r>
              <a:rPr lang="en-US" dirty="0" smtClean="0"/>
              <a:t> was 17% faster than </a:t>
            </a:r>
            <a:r>
              <a:rPr lang="en-US" dirty="0" err="1" smtClean="0"/>
              <a:t>OpenMP</a:t>
            </a:r>
            <a:endParaRPr lang="en-US" dirty="0"/>
          </a:p>
        </p:txBody>
      </p:sp>
      <p:sp>
        <p:nvSpPr>
          <p:cNvPr id="4" name="Slide Number Placeholder 3"/>
          <p:cNvSpPr>
            <a:spLocks noGrp="1"/>
          </p:cNvSpPr>
          <p:nvPr>
            <p:ph type="sldNum" sz="quarter" idx="10"/>
          </p:nvPr>
        </p:nvSpPr>
        <p:spPr/>
        <p:txBody>
          <a:bodyPr/>
          <a:lstStyle/>
          <a:p>
            <a:fld id="{C7A5D499-FDCA-A94F-BACE-C172930C0909}" type="slidenum">
              <a:rPr lang="en-US" smtClean="0"/>
              <a:pPr/>
              <a:t>29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Sustained MPI performances</a:t>
            </a:r>
            <a:r>
              <a:rPr lang="en-US" baseline="0" dirty="0" smtClean="0"/>
              <a:t> were </a:t>
            </a:r>
            <a:r>
              <a:rPr lang="en-US" sz="1200" kern="1200" dirty="0" smtClean="0">
                <a:solidFill>
                  <a:schemeClr val="tx1"/>
                </a:solidFill>
                <a:latin typeface="Arial" pitchFamily="-112" charset="0"/>
                <a:ea typeface="ＭＳ Ｐゴシック" pitchFamily="-112" charset="-128"/>
                <a:cs typeface="ＭＳ Ｐゴシック" pitchFamily="-112" charset="-128"/>
              </a:rPr>
              <a:t> 640, 800, and1400MB/srespectively</a:t>
            </a:r>
            <a:endParaRPr lang="en-US" dirty="0"/>
          </a:p>
        </p:txBody>
      </p:sp>
      <p:sp>
        <p:nvSpPr>
          <p:cNvPr id="4" name="Slide Number Placeholder 3"/>
          <p:cNvSpPr>
            <a:spLocks noGrp="1"/>
          </p:cNvSpPr>
          <p:nvPr>
            <p:ph type="sldNum" sz="quarter" idx="10"/>
          </p:nvPr>
        </p:nvSpPr>
        <p:spPr/>
        <p:txBody>
          <a:bodyPr/>
          <a:lstStyle/>
          <a:p>
            <a:fld id="{C7A5D499-FDCA-A94F-BACE-C172930C0909}" type="slidenum">
              <a:rPr lang="en-US" smtClean="0"/>
              <a:pPr/>
              <a:t>31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Sustained MPI performances</a:t>
            </a:r>
            <a:r>
              <a:rPr lang="en-US" baseline="0" dirty="0" smtClean="0"/>
              <a:t> were </a:t>
            </a:r>
            <a:r>
              <a:rPr lang="en-US" sz="1200" kern="1200" dirty="0" smtClean="0">
                <a:solidFill>
                  <a:schemeClr val="tx1"/>
                </a:solidFill>
                <a:latin typeface="Arial" pitchFamily="-112" charset="0"/>
                <a:ea typeface="ＭＳ Ｐゴシック" pitchFamily="-112" charset="-128"/>
                <a:cs typeface="ＭＳ Ｐゴシック" pitchFamily="-112" charset="-128"/>
              </a:rPr>
              <a:t> 640, 800, and1400MB/srespectively</a:t>
            </a:r>
            <a:endParaRPr lang="en-US" dirty="0" smtClean="0"/>
          </a:p>
          <a:p>
            <a:endParaRPr lang="en-US" dirty="0"/>
          </a:p>
        </p:txBody>
      </p:sp>
      <p:sp>
        <p:nvSpPr>
          <p:cNvPr id="4" name="Slide Number Placeholder 3"/>
          <p:cNvSpPr>
            <a:spLocks noGrp="1"/>
          </p:cNvSpPr>
          <p:nvPr>
            <p:ph type="sldNum" sz="quarter" idx="10"/>
          </p:nvPr>
        </p:nvSpPr>
        <p:spPr/>
        <p:txBody>
          <a:bodyPr/>
          <a:lstStyle/>
          <a:p>
            <a:fld id="{C7A5D499-FDCA-A94F-BACE-C172930C0909}" type="slidenum">
              <a:rPr lang="en-US" smtClean="0"/>
              <a:pPr/>
              <a:t>32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52"/>
          <p:cNvSpPr>
            <a:spLocks noChangeArrowheads="1"/>
          </p:cNvSpPr>
          <p:nvPr/>
        </p:nvSpPr>
        <p:spPr bwMode="auto">
          <a:xfrm>
            <a:off x="0" y="6648450"/>
            <a:ext cx="9144000" cy="76200"/>
          </a:xfrm>
          <a:prstGeom prst="rect">
            <a:avLst/>
          </a:prstGeom>
          <a:solidFill>
            <a:srgbClr val="002C48">
              <a:alpha val="50000"/>
            </a:srgbClr>
          </a:solidFill>
          <a:ln w="9525">
            <a:noFill/>
            <a:miter lim="800000"/>
            <a:headEnd/>
            <a:tailEnd/>
          </a:ln>
        </p:spPr>
        <p:txBody>
          <a:bodyPr wrap="none" anchor="ctr">
            <a:prstTxWarp prst="textNoShape">
              <a:avLst/>
            </a:prstTxWarp>
          </a:bodyPr>
          <a:lstStyle/>
          <a:p>
            <a:pPr>
              <a:defRPr/>
            </a:pPr>
            <a:endParaRPr lang="en-US"/>
          </a:p>
        </p:txBody>
      </p:sp>
      <p:sp>
        <p:nvSpPr>
          <p:cNvPr id="5" name="Text Box 54"/>
          <p:cNvSpPr txBox="1">
            <a:spLocks noChangeArrowheads="1"/>
          </p:cNvSpPr>
          <p:nvPr/>
        </p:nvSpPr>
        <p:spPr bwMode="auto">
          <a:xfrm>
            <a:off x="1989138" y="6553200"/>
            <a:ext cx="5173662" cy="228600"/>
          </a:xfrm>
          <a:prstGeom prst="rect">
            <a:avLst/>
          </a:prstGeom>
          <a:solidFill>
            <a:schemeClr val="bg1"/>
          </a:solidFill>
          <a:ln w="3175">
            <a:noFill/>
            <a:miter lim="800000"/>
            <a:headEnd/>
            <a:tailEnd/>
          </a:ln>
          <a:effectLst/>
        </p:spPr>
        <p:txBody>
          <a:bodyPr lIns="0" tIns="0" rIns="0" bIns="0" anchor="ctr">
            <a:prstTxWarp prst="textNoShape">
              <a:avLst/>
            </a:prstTxWarp>
          </a:bodyPr>
          <a:lstStyle/>
          <a:p>
            <a:pPr algn="ctr">
              <a:defRPr/>
            </a:pPr>
            <a:r>
              <a:rPr lang="en-US" sz="1800" cap="small" dirty="0">
                <a:solidFill>
                  <a:srgbClr val="002C48">
                    <a:alpha val="50000"/>
                  </a:srgbClr>
                </a:solidFill>
                <a:latin typeface="Arial Black" charset="0"/>
              </a:rPr>
              <a:t>Lawrence Berkeley National Laboratory</a:t>
            </a:r>
          </a:p>
        </p:txBody>
      </p:sp>
      <p:pic>
        <p:nvPicPr>
          <p:cNvPr id="6" name="Picture 10" descr="HiRes_LBL_Logo.gif"/>
          <p:cNvPicPr>
            <a:picLocks noChangeAspect="1"/>
          </p:cNvPicPr>
          <p:nvPr/>
        </p:nvPicPr>
        <p:blipFill>
          <a:blip r:embed="rId2"/>
          <a:srcRect/>
          <a:stretch>
            <a:fillRect/>
          </a:stretch>
        </p:blipFill>
        <p:spPr bwMode="auto">
          <a:xfrm>
            <a:off x="0" y="0"/>
            <a:ext cx="9144000" cy="914400"/>
          </a:xfrm>
          <a:prstGeom prst="rect">
            <a:avLst/>
          </a:prstGeom>
          <a:noFill/>
          <a:ln w="9525">
            <a:noFill/>
            <a:miter lim="800000"/>
            <a:headEnd/>
            <a:tailEnd/>
          </a:ln>
        </p:spPr>
      </p:pic>
      <p:sp>
        <p:nvSpPr>
          <p:cNvPr id="7" name="Text Box 53"/>
          <p:cNvSpPr txBox="1">
            <a:spLocks noChangeArrowheads="1"/>
          </p:cNvSpPr>
          <p:nvPr/>
        </p:nvSpPr>
        <p:spPr bwMode="auto">
          <a:xfrm>
            <a:off x="0" y="912813"/>
            <a:ext cx="9144000" cy="228600"/>
          </a:xfrm>
          <a:prstGeom prst="rect">
            <a:avLst/>
          </a:prstGeom>
          <a:solidFill>
            <a:srgbClr val="E6E6E6"/>
          </a:solidFill>
          <a:ln w="3175">
            <a:solidFill>
              <a:srgbClr val="CCCCCC"/>
            </a:solidFill>
            <a:miter lim="800000"/>
            <a:headEnd/>
            <a:tailEnd/>
          </a:ln>
          <a:effectLst/>
        </p:spPr>
        <p:txBody>
          <a:bodyPr lIns="0" tIns="0" rIns="0" bIns="0" anchor="ctr">
            <a:prstTxWarp prst="textNoShape">
              <a:avLst/>
            </a:prstTxWarp>
          </a:bodyPr>
          <a:lstStyle/>
          <a:p>
            <a:pPr algn="ctr">
              <a:defRPr/>
            </a:pPr>
            <a:r>
              <a:rPr lang="en-US" sz="1200" b="1" spc="1200">
                <a:solidFill>
                  <a:srgbClr val="B3B3B3"/>
                </a:solidFill>
                <a:latin typeface="Arial" charset="0"/>
                <a:ea typeface="ＭＳ Ｐゴシック" charset="-128"/>
                <a:cs typeface="ＭＳ Ｐゴシック" charset="-128"/>
              </a:rPr>
              <a:t>FUTURE  TECHNOLOGIES  GROUP</a:t>
            </a:r>
          </a:p>
        </p:txBody>
      </p:sp>
      <p:sp>
        <p:nvSpPr>
          <p:cNvPr id="4099" name="Rectangle 3"/>
          <p:cNvSpPr>
            <a:spLocks noGrp="1" noChangeArrowheads="1"/>
          </p:cNvSpPr>
          <p:nvPr>
            <p:ph type="ctrTitle"/>
          </p:nvPr>
        </p:nvSpPr>
        <p:spPr>
          <a:xfrm>
            <a:off x="914400" y="1598613"/>
            <a:ext cx="7313613" cy="1828800"/>
          </a:xfrm>
        </p:spPr>
        <p:txBody>
          <a:bodyPr/>
          <a:lstStyle>
            <a:lvl1pPr>
              <a:defRPr>
                <a:solidFill>
                  <a:srgbClr val="004080"/>
                </a:solidFill>
              </a:defRPr>
            </a:lvl1pPr>
          </a:lstStyle>
          <a:p>
            <a:r>
              <a:rPr lang="en-US" dirty="0" smtClean="0"/>
              <a:t>Click to edit Master title style</a:t>
            </a:r>
            <a:endParaRPr lang="en-US" dirty="0"/>
          </a:p>
        </p:txBody>
      </p:sp>
      <p:sp>
        <p:nvSpPr>
          <p:cNvPr id="4100" name="Rectangle 4"/>
          <p:cNvSpPr>
            <a:spLocks noGrp="1" noChangeArrowheads="1"/>
          </p:cNvSpPr>
          <p:nvPr>
            <p:ph type="subTitle" idx="1"/>
          </p:nvPr>
        </p:nvSpPr>
        <p:spPr>
          <a:xfrm>
            <a:off x="1600200" y="3429000"/>
            <a:ext cx="6627813" cy="1828800"/>
          </a:xfrm>
        </p:spPr>
        <p:txBody>
          <a:bodyPr/>
          <a:lstStyle>
            <a:lvl1pPr marL="0" indent="0" algn="ctr">
              <a:buFont typeface="Wingdings" pitchFamily="-110" charset="2"/>
              <a:buNone/>
              <a:defRPr sz="1400"/>
            </a:lvl1pPr>
          </a:lstStyle>
          <a:p>
            <a:r>
              <a:rPr lang="en-US" smtClean="0"/>
              <a:t>Click to edit Master subtitle style</a:t>
            </a:r>
            <a:endParaRPr lang="en-US"/>
          </a:p>
        </p:txBody>
      </p:sp>
      <p:sp>
        <p:nvSpPr>
          <p:cNvPr id="8" name="Rectangle 9"/>
          <p:cNvSpPr>
            <a:spLocks noGrp="1" noChangeArrowheads="1"/>
          </p:cNvSpPr>
          <p:nvPr>
            <p:ph type="sldNum" sz="quarter" idx="10"/>
          </p:nvPr>
        </p:nvSpPr>
        <p:spPr>
          <a:xfrm>
            <a:off x="7010400" y="6553200"/>
            <a:ext cx="2133600" cy="238125"/>
          </a:xfrm>
        </p:spPr>
        <p:txBody>
          <a:bodyPr/>
          <a:lstStyle>
            <a:lvl1pPr>
              <a:defRPr/>
            </a:lvl1pPr>
          </a:lstStyle>
          <a:p>
            <a:fld id="{720211EB-A1F1-084D-9DDD-8505A7385F1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7010400" y="6553200"/>
            <a:ext cx="2133600" cy="238125"/>
          </a:xfrm>
        </p:spPr>
        <p:txBody>
          <a:bodyPr/>
          <a:lstStyle>
            <a:lvl1pPr>
              <a:defRPr/>
            </a:lvl1pPr>
          </a:lstStyle>
          <a:p>
            <a:fld id="{22C79B6A-800B-E142-80EF-A4D6D575E86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0"/>
            <a:ext cx="2055813" cy="63992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0"/>
            <a:ext cx="6018212" cy="63992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7010400" y="6553200"/>
            <a:ext cx="2133600" cy="238125"/>
          </a:xfrm>
        </p:spPr>
        <p:txBody>
          <a:bodyPr/>
          <a:lstStyle>
            <a:lvl1pPr>
              <a:defRPr/>
            </a:lvl1pPr>
          </a:lstStyle>
          <a:p>
            <a:fld id="{A08AE875-82DE-F445-98D0-0DCC9141AE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7010400" y="6553200"/>
            <a:ext cx="2133600" cy="238125"/>
          </a:xfrm>
        </p:spPr>
        <p:txBody>
          <a:bodyPr/>
          <a:lstStyle>
            <a:lvl1pPr>
              <a:defRPr/>
            </a:lvl1pPr>
          </a:lstStyle>
          <a:p>
            <a:fld id="{A6688060-3351-004F-BDDD-4D2330D7A4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a:xfrm>
            <a:off x="7010400" y="6553200"/>
            <a:ext cx="2133600" cy="238125"/>
          </a:xfrm>
        </p:spPr>
        <p:txBody>
          <a:bodyPr/>
          <a:lstStyle>
            <a:lvl1pPr>
              <a:defRPr/>
            </a:lvl1pPr>
          </a:lstStyle>
          <a:p>
            <a:fld id="{4C4A82B1-99F4-E64B-90F9-D5D71E2FDDA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143000"/>
            <a:ext cx="4037012"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143000"/>
            <a:ext cx="4037013"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7010400" y="6553200"/>
            <a:ext cx="2133600" cy="238125"/>
          </a:xfrm>
        </p:spPr>
        <p:txBody>
          <a:bodyPr/>
          <a:lstStyle>
            <a:lvl1pPr>
              <a:defRPr/>
            </a:lvl1pPr>
          </a:lstStyle>
          <a:p>
            <a:fld id="{BCD758A7-4869-7E40-8B5D-E3862D31A4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a:xfrm>
            <a:off x="7010400" y="6553200"/>
            <a:ext cx="2133600" cy="238125"/>
          </a:xfrm>
        </p:spPr>
        <p:txBody>
          <a:bodyPr/>
          <a:lstStyle>
            <a:lvl1pPr>
              <a:defRPr/>
            </a:lvl1pPr>
          </a:lstStyle>
          <a:p>
            <a:fld id="{1E17DCE6-8197-EE42-B722-39F31B6CB1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7010400" y="6553200"/>
            <a:ext cx="2133600" cy="238125"/>
          </a:xfrm>
        </p:spPr>
        <p:txBody>
          <a:bodyPr/>
          <a:lstStyle>
            <a:lvl1pPr>
              <a:defRPr/>
            </a:lvl1pPr>
          </a:lstStyle>
          <a:p>
            <a:fld id="{83686D63-7713-4D49-9615-C8BF49EEA3C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7010400" y="6553200"/>
            <a:ext cx="2133600" cy="238125"/>
          </a:xfrm>
        </p:spPr>
        <p:txBody>
          <a:bodyPr/>
          <a:lstStyle>
            <a:lvl1pPr>
              <a:defRPr/>
            </a:lvl1pPr>
          </a:lstStyle>
          <a:p>
            <a:fld id="{5BF20CE2-0294-EC48-9972-3119117486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7010400" y="6553200"/>
            <a:ext cx="2133600" cy="238125"/>
          </a:xfrm>
        </p:spPr>
        <p:txBody>
          <a:bodyPr/>
          <a:lstStyle>
            <a:lvl1pPr>
              <a:defRPr/>
            </a:lvl1pPr>
          </a:lstStyle>
          <a:p>
            <a:fld id="{49E9892D-14DB-4C45-A303-86895BF4F7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7010400" y="6553200"/>
            <a:ext cx="2133600" cy="238125"/>
          </a:xfrm>
        </p:spPr>
        <p:txBody>
          <a:bodyPr/>
          <a:lstStyle>
            <a:lvl1pPr>
              <a:defRPr/>
            </a:lvl1pPr>
          </a:lstStyle>
          <a:p>
            <a:fld id="{A8D54A36-4436-AD4D-9B79-D63578DFCF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pn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pic>
        <p:nvPicPr>
          <p:cNvPr id="1026" name="Picture 20" descr="HiRes_LBL_Logo.gif"/>
          <p:cNvPicPr>
            <a:picLocks noChangeAspect="1"/>
          </p:cNvPicPr>
          <p:nvPr/>
        </p:nvPicPr>
        <p:blipFill>
          <a:blip r:embed="rId13"/>
          <a:srcRect/>
          <a:stretch>
            <a:fillRect/>
          </a:stretch>
        </p:blipFill>
        <p:spPr bwMode="auto">
          <a:xfrm>
            <a:off x="0" y="0"/>
            <a:ext cx="9144000" cy="914400"/>
          </a:xfrm>
          <a:prstGeom prst="rect">
            <a:avLst/>
          </a:prstGeom>
          <a:noFill/>
          <a:ln w="9525">
            <a:noFill/>
            <a:miter lim="800000"/>
            <a:headEnd/>
            <a:tailEnd/>
          </a:ln>
        </p:spPr>
      </p:pic>
      <p:sp>
        <p:nvSpPr>
          <p:cNvPr id="22" name="Text Box 53"/>
          <p:cNvSpPr txBox="1">
            <a:spLocks noChangeArrowheads="1"/>
          </p:cNvSpPr>
          <p:nvPr/>
        </p:nvSpPr>
        <p:spPr bwMode="auto">
          <a:xfrm>
            <a:off x="0" y="912813"/>
            <a:ext cx="9144000" cy="228600"/>
          </a:xfrm>
          <a:prstGeom prst="rect">
            <a:avLst/>
          </a:prstGeom>
          <a:solidFill>
            <a:srgbClr val="E6E6E6"/>
          </a:solidFill>
          <a:ln w="3175">
            <a:solidFill>
              <a:srgbClr val="CCCCCC"/>
            </a:solidFill>
            <a:miter lim="800000"/>
            <a:headEnd/>
            <a:tailEnd/>
          </a:ln>
          <a:effectLst/>
        </p:spPr>
        <p:txBody>
          <a:bodyPr lIns="0" tIns="0" rIns="0" bIns="0" anchor="ctr">
            <a:prstTxWarp prst="textNoShape">
              <a:avLst/>
            </a:prstTxWarp>
          </a:bodyPr>
          <a:lstStyle/>
          <a:p>
            <a:pPr algn="ctr">
              <a:defRPr/>
            </a:pPr>
            <a:r>
              <a:rPr lang="en-US" sz="1200" b="1" spc="1200">
                <a:solidFill>
                  <a:srgbClr val="B3B3B3"/>
                </a:solidFill>
                <a:latin typeface="Arial" charset="0"/>
                <a:ea typeface="ＭＳ Ｐゴシック" charset="-128"/>
                <a:cs typeface="ＭＳ Ｐゴシック" charset="-128"/>
              </a:rPr>
              <a:t>FUTURE  TECHNOLOGIES  GROUP</a:t>
            </a:r>
          </a:p>
        </p:txBody>
      </p:sp>
      <p:sp>
        <p:nvSpPr>
          <p:cNvPr id="1028" name="Rectangle 3"/>
          <p:cNvSpPr>
            <a:spLocks noGrp="1" noChangeArrowheads="1"/>
          </p:cNvSpPr>
          <p:nvPr>
            <p:ph type="body" idx="1"/>
          </p:nvPr>
        </p:nvSpPr>
        <p:spPr bwMode="auto">
          <a:xfrm>
            <a:off x="455613" y="1143000"/>
            <a:ext cx="8226425" cy="5256213"/>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9" name="Rectangle 4"/>
          <p:cNvSpPr>
            <a:spLocks noGrp="1" noChangeArrowheads="1"/>
          </p:cNvSpPr>
          <p:nvPr>
            <p:ph type="title"/>
          </p:nvPr>
        </p:nvSpPr>
        <p:spPr bwMode="auto">
          <a:xfrm>
            <a:off x="1370013" y="0"/>
            <a:ext cx="6399212" cy="914400"/>
          </a:xfrm>
          <a:prstGeom prst="rect">
            <a:avLst/>
          </a:prstGeom>
          <a:noFill/>
          <a:ln w="9525">
            <a:noFill/>
            <a:miter lim="800000"/>
            <a:headEnd/>
            <a:tailEnd/>
          </a:ln>
        </p:spPr>
        <p:txBody>
          <a:bodyPr vert="horz" wrap="square" lIns="90488" tIns="44450" rIns="90488" bIns="44450" numCol="1" anchor="ctr" anchorCtr="0" compatLnSpc="1">
            <a:prstTxWarp prst="textNoShape">
              <a:avLst/>
            </a:prstTxWarp>
          </a:bodyPr>
          <a:lstStyle/>
          <a:p>
            <a:pPr lvl="0"/>
            <a:r>
              <a:rPr lang="en-US" smtClean="0"/>
              <a:t>Click to edit Master title style</a:t>
            </a:r>
            <a:endParaRPr lang="en-US"/>
          </a:p>
        </p:txBody>
      </p:sp>
      <p:sp>
        <p:nvSpPr>
          <p:cNvPr id="23" name="Rectangle 52"/>
          <p:cNvSpPr>
            <a:spLocks noChangeArrowheads="1"/>
          </p:cNvSpPr>
          <p:nvPr/>
        </p:nvSpPr>
        <p:spPr bwMode="auto">
          <a:xfrm>
            <a:off x="0" y="6648450"/>
            <a:ext cx="9144000" cy="76200"/>
          </a:xfrm>
          <a:prstGeom prst="rect">
            <a:avLst/>
          </a:prstGeom>
          <a:solidFill>
            <a:srgbClr val="002C48">
              <a:alpha val="50000"/>
            </a:srgbClr>
          </a:solidFill>
          <a:ln w="9525">
            <a:noFill/>
            <a:miter lim="800000"/>
            <a:headEnd/>
            <a:tailEnd/>
          </a:ln>
        </p:spPr>
        <p:txBody>
          <a:bodyPr wrap="none" anchor="ctr">
            <a:prstTxWarp prst="textNoShape">
              <a:avLst/>
            </a:prstTxWarp>
          </a:bodyPr>
          <a:lstStyle/>
          <a:p>
            <a:pPr>
              <a:defRPr/>
            </a:pPr>
            <a:endParaRPr lang="en-US"/>
          </a:p>
        </p:txBody>
      </p:sp>
      <p:sp>
        <p:nvSpPr>
          <p:cNvPr id="24" name="Text Box 54"/>
          <p:cNvSpPr txBox="1">
            <a:spLocks noChangeArrowheads="1"/>
          </p:cNvSpPr>
          <p:nvPr/>
        </p:nvSpPr>
        <p:spPr bwMode="auto">
          <a:xfrm>
            <a:off x="1989138" y="6553200"/>
            <a:ext cx="5173662" cy="228600"/>
          </a:xfrm>
          <a:prstGeom prst="rect">
            <a:avLst/>
          </a:prstGeom>
          <a:solidFill>
            <a:schemeClr val="bg1"/>
          </a:solidFill>
          <a:ln w="3175">
            <a:noFill/>
            <a:miter lim="800000"/>
            <a:headEnd/>
            <a:tailEnd/>
          </a:ln>
          <a:effectLst/>
        </p:spPr>
        <p:txBody>
          <a:bodyPr lIns="0" tIns="0" rIns="0" bIns="0" anchor="ctr">
            <a:prstTxWarp prst="textNoShape">
              <a:avLst/>
            </a:prstTxWarp>
          </a:bodyPr>
          <a:lstStyle/>
          <a:p>
            <a:pPr algn="ctr">
              <a:defRPr/>
            </a:pPr>
            <a:r>
              <a:rPr lang="en-US" sz="1800" cap="small" dirty="0">
                <a:solidFill>
                  <a:srgbClr val="002C48">
                    <a:alpha val="50000"/>
                  </a:srgbClr>
                </a:solidFill>
                <a:latin typeface="Arial Black" charset="0"/>
              </a:rPr>
              <a:t>Lawrence Berkeley National Laboratory</a:t>
            </a:r>
          </a:p>
        </p:txBody>
      </p:sp>
      <p:sp>
        <p:nvSpPr>
          <p:cNvPr id="27" name="Slide Number Placeholder 26"/>
          <p:cNvSpPr>
            <a:spLocks noGrp="1"/>
          </p:cNvSpPr>
          <p:nvPr>
            <p:ph type="sldNum" sz="quarter" idx="4"/>
          </p:nvPr>
        </p:nvSpPr>
        <p:spPr>
          <a:xfrm>
            <a:off x="7010400" y="6553200"/>
            <a:ext cx="2133600" cy="228600"/>
          </a:xfrm>
          <a:prstGeom prst="rect">
            <a:avLst/>
          </a:prstGeom>
        </p:spPr>
        <p:txBody>
          <a:bodyPr vert="horz" lIns="91440" tIns="45720" rIns="91440" bIns="45720" rtlCol="0" anchor="ctr"/>
          <a:lstStyle>
            <a:lvl1pPr algn="r">
              <a:defRPr sz="1200">
                <a:solidFill>
                  <a:schemeClr val="tx1"/>
                </a:solidFill>
                <a:latin typeface="Arial" pitchFamily="-110" charset="0"/>
                <a:ea typeface="ＭＳ Ｐゴシック" pitchFamily="-110" charset="-128"/>
                <a:cs typeface="ＭＳ Ｐゴシック" pitchFamily="-110" charset="-128"/>
              </a:defRPr>
            </a:lvl1pPr>
          </a:lstStyle>
          <a:p>
            <a:fld id="{C5665506-6A87-8644-82DA-53079AA914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ctr" rtl="0" eaLnBrk="1" fontAlgn="base" hangingPunct="1">
        <a:spcBef>
          <a:spcPct val="0"/>
        </a:spcBef>
        <a:spcAft>
          <a:spcPct val="0"/>
        </a:spcAft>
        <a:defRPr sz="3200" b="1">
          <a:solidFill>
            <a:schemeClr val="bg1"/>
          </a:solidFill>
          <a:latin typeface="+mj-lt"/>
          <a:ea typeface="+mj-ea"/>
          <a:cs typeface="+mj-cs"/>
        </a:defRPr>
      </a:lvl1pPr>
      <a:lvl2pPr algn="ctr" rtl="0" eaLnBrk="1" fontAlgn="base" hangingPunct="1">
        <a:spcBef>
          <a:spcPct val="0"/>
        </a:spcBef>
        <a:spcAft>
          <a:spcPct val="0"/>
        </a:spcAft>
        <a:defRPr sz="3200" b="1">
          <a:solidFill>
            <a:schemeClr val="bg1"/>
          </a:solidFill>
          <a:latin typeface="Arial" pitchFamily="-110" charset="0"/>
          <a:ea typeface="ＭＳ Ｐゴシック" pitchFamily="-110" charset="-128"/>
          <a:cs typeface="ＭＳ Ｐゴシック" pitchFamily="-110" charset="-128"/>
        </a:defRPr>
      </a:lvl2pPr>
      <a:lvl3pPr algn="ctr" rtl="0" eaLnBrk="1" fontAlgn="base" hangingPunct="1">
        <a:spcBef>
          <a:spcPct val="0"/>
        </a:spcBef>
        <a:spcAft>
          <a:spcPct val="0"/>
        </a:spcAft>
        <a:defRPr sz="3200" b="1">
          <a:solidFill>
            <a:schemeClr val="bg1"/>
          </a:solidFill>
          <a:latin typeface="Arial" pitchFamily="-110" charset="0"/>
          <a:ea typeface="ＭＳ Ｐゴシック" pitchFamily="-110" charset="-128"/>
          <a:cs typeface="ＭＳ Ｐゴシック" pitchFamily="-110" charset="-128"/>
        </a:defRPr>
      </a:lvl3pPr>
      <a:lvl4pPr algn="ctr" rtl="0" eaLnBrk="1" fontAlgn="base" hangingPunct="1">
        <a:spcBef>
          <a:spcPct val="0"/>
        </a:spcBef>
        <a:spcAft>
          <a:spcPct val="0"/>
        </a:spcAft>
        <a:defRPr sz="3200" b="1">
          <a:solidFill>
            <a:schemeClr val="bg1"/>
          </a:solidFill>
          <a:latin typeface="Arial" pitchFamily="-110" charset="0"/>
          <a:ea typeface="ＭＳ Ｐゴシック" pitchFamily="-110" charset="-128"/>
          <a:cs typeface="ＭＳ Ｐゴシック" pitchFamily="-110" charset="-128"/>
        </a:defRPr>
      </a:lvl4pPr>
      <a:lvl5pPr algn="ctr" rtl="0" eaLnBrk="1" fontAlgn="base" hangingPunct="1">
        <a:spcBef>
          <a:spcPct val="0"/>
        </a:spcBef>
        <a:spcAft>
          <a:spcPct val="0"/>
        </a:spcAft>
        <a:defRPr sz="3200" b="1">
          <a:solidFill>
            <a:schemeClr val="bg1"/>
          </a:solidFill>
          <a:latin typeface="Arial" pitchFamily="-110" charset="0"/>
          <a:ea typeface="ＭＳ Ｐゴシック" pitchFamily="-110" charset="-128"/>
          <a:cs typeface="ＭＳ Ｐゴシック" pitchFamily="-110" charset="-128"/>
        </a:defRPr>
      </a:lvl5pPr>
      <a:lvl6pPr marL="457200" algn="ctr" rtl="0" eaLnBrk="1" fontAlgn="base" hangingPunct="1">
        <a:spcBef>
          <a:spcPct val="0"/>
        </a:spcBef>
        <a:spcAft>
          <a:spcPct val="0"/>
        </a:spcAft>
        <a:defRPr sz="3200" b="1">
          <a:solidFill>
            <a:schemeClr val="bg1"/>
          </a:solidFill>
          <a:latin typeface="Arial" pitchFamily="-110" charset="0"/>
          <a:ea typeface="ＭＳ Ｐゴシック" pitchFamily="-110" charset="-128"/>
          <a:cs typeface="ＭＳ Ｐゴシック" pitchFamily="-110" charset="-128"/>
        </a:defRPr>
      </a:lvl6pPr>
      <a:lvl7pPr marL="914400" algn="ctr" rtl="0" eaLnBrk="1" fontAlgn="base" hangingPunct="1">
        <a:spcBef>
          <a:spcPct val="0"/>
        </a:spcBef>
        <a:spcAft>
          <a:spcPct val="0"/>
        </a:spcAft>
        <a:defRPr sz="3200" b="1">
          <a:solidFill>
            <a:schemeClr val="bg1"/>
          </a:solidFill>
          <a:latin typeface="Arial" pitchFamily="-110" charset="0"/>
          <a:ea typeface="ＭＳ Ｐゴシック" pitchFamily="-110" charset="-128"/>
          <a:cs typeface="ＭＳ Ｐゴシック" pitchFamily="-110" charset="-128"/>
        </a:defRPr>
      </a:lvl7pPr>
      <a:lvl8pPr marL="1371600" algn="ctr" rtl="0" eaLnBrk="1" fontAlgn="base" hangingPunct="1">
        <a:spcBef>
          <a:spcPct val="0"/>
        </a:spcBef>
        <a:spcAft>
          <a:spcPct val="0"/>
        </a:spcAft>
        <a:defRPr sz="3200" b="1">
          <a:solidFill>
            <a:schemeClr val="bg1"/>
          </a:solidFill>
          <a:latin typeface="Arial" pitchFamily="-110" charset="0"/>
          <a:ea typeface="ＭＳ Ｐゴシック" pitchFamily="-110" charset="-128"/>
          <a:cs typeface="ＭＳ Ｐゴシック" pitchFamily="-110" charset="-128"/>
        </a:defRPr>
      </a:lvl8pPr>
      <a:lvl9pPr marL="1828800" algn="ctr" rtl="0" eaLnBrk="1" fontAlgn="base" hangingPunct="1">
        <a:spcBef>
          <a:spcPct val="0"/>
        </a:spcBef>
        <a:spcAft>
          <a:spcPct val="0"/>
        </a:spcAft>
        <a:defRPr sz="3200" b="1">
          <a:solidFill>
            <a:schemeClr val="bg1"/>
          </a:solidFill>
          <a:latin typeface="Arial" pitchFamily="-110" charset="0"/>
          <a:ea typeface="ＭＳ Ｐゴシック" pitchFamily="-110" charset="-128"/>
          <a:cs typeface="ＭＳ Ｐゴシック" pitchFamily="-110" charset="-128"/>
        </a:defRPr>
      </a:lvl9pPr>
    </p:titleStyle>
    <p:bodyStyle>
      <a:lvl1pPr marL="342900" indent="-342900" algn="l" rtl="0" eaLnBrk="1" fontAlgn="base" hangingPunct="1">
        <a:spcBef>
          <a:spcPct val="20000"/>
        </a:spcBef>
        <a:spcAft>
          <a:spcPct val="0"/>
        </a:spcAft>
        <a:buClr>
          <a:srgbClr val="000080"/>
        </a:buClr>
        <a:buSzPct val="85000"/>
        <a:buFont typeface="Wingdings" pitchFamily="-110" charset="2"/>
        <a:buChar char="v"/>
        <a:defRPr sz="20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itchFamily="-110" charset="2"/>
        <a:buChar char="§"/>
        <a:defRPr>
          <a:solidFill>
            <a:schemeClr val="tx1"/>
          </a:solidFill>
          <a:latin typeface="+mn-lt"/>
          <a:ea typeface="+mn-ea"/>
        </a:defRPr>
      </a:lvl2pPr>
      <a:lvl3pPr marL="1143000" indent="-228600" algn="l" rtl="0" eaLnBrk="1" fontAlgn="base" hangingPunct="1">
        <a:spcBef>
          <a:spcPct val="20000"/>
        </a:spcBef>
        <a:spcAft>
          <a:spcPct val="0"/>
        </a:spcAft>
        <a:buChar char="•"/>
        <a:defRPr sz="1600">
          <a:solidFill>
            <a:schemeClr val="tx1"/>
          </a:solidFill>
          <a:latin typeface="+mn-lt"/>
          <a:ea typeface="+mn-ea"/>
        </a:defRPr>
      </a:lvl3pPr>
      <a:lvl4pPr marL="1600200" indent="-228600" algn="l" rtl="0" eaLnBrk="1" fontAlgn="base" hangingPunct="1">
        <a:spcBef>
          <a:spcPct val="20000"/>
        </a:spcBef>
        <a:spcAft>
          <a:spcPct val="0"/>
        </a:spcAft>
        <a:buChar char="–"/>
        <a:defRPr sz="1400">
          <a:solidFill>
            <a:schemeClr val="tx1"/>
          </a:solidFill>
          <a:latin typeface="+mn-lt"/>
          <a:ea typeface="+mn-ea"/>
        </a:defRPr>
      </a:lvl4pPr>
      <a:lvl5pPr marL="2057400" indent="-228600" algn="l" rtl="0" eaLnBrk="1" fontAlgn="base" hangingPunct="1">
        <a:spcBef>
          <a:spcPct val="20000"/>
        </a:spcBef>
        <a:spcAft>
          <a:spcPct val="0"/>
        </a:spcAft>
        <a:buChar char="»"/>
        <a:defRPr sz="1400">
          <a:solidFill>
            <a:schemeClr val="tx1"/>
          </a:solidFill>
          <a:latin typeface="+mn-lt"/>
          <a:ea typeface="+mn-ea"/>
        </a:defRPr>
      </a:lvl5pPr>
      <a:lvl6pPr marL="2514600" indent="-228600" algn="l" rtl="0" eaLnBrk="1" fontAlgn="base" hangingPunct="1">
        <a:spcBef>
          <a:spcPct val="20000"/>
        </a:spcBef>
        <a:spcAft>
          <a:spcPct val="0"/>
        </a:spcAft>
        <a:buChar char="»"/>
        <a:defRPr sz="1400">
          <a:solidFill>
            <a:schemeClr val="tx1"/>
          </a:solidFill>
          <a:latin typeface="+mn-lt"/>
          <a:ea typeface="+mn-ea"/>
        </a:defRPr>
      </a:lvl6pPr>
      <a:lvl7pPr marL="2971800" indent="-228600" algn="l" rtl="0" eaLnBrk="1" fontAlgn="base" hangingPunct="1">
        <a:spcBef>
          <a:spcPct val="20000"/>
        </a:spcBef>
        <a:spcAft>
          <a:spcPct val="0"/>
        </a:spcAft>
        <a:buChar char="»"/>
        <a:defRPr sz="1400">
          <a:solidFill>
            <a:schemeClr val="tx1"/>
          </a:solidFill>
          <a:latin typeface="+mn-lt"/>
          <a:ea typeface="+mn-ea"/>
        </a:defRPr>
      </a:lvl7pPr>
      <a:lvl8pPr marL="3429000" indent="-228600" algn="l" rtl="0" eaLnBrk="1" fontAlgn="base" hangingPunct="1">
        <a:spcBef>
          <a:spcPct val="20000"/>
        </a:spcBef>
        <a:spcAft>
          <a:spcPct val="0"/>
        </a:spcAft>
        <a:buChar char="»"/>
        <a:defRPr sz="1400">
          <a:solidFill>
            <a:schemeClr val="tx1"/>
          </a:solidFill>
          <a:latin typeface="+mn-lt"/>
          <a:ea typeface="+mn-ea"/>
        </a:defRPr>
      </a:lvl8pPr>
      <a:lvl9pPr marL="3886200" indent="-228600" algn="l" rtl="0" eaLnBrk="1" fontAlgn="base" hangingPunct="1">
        <a:spcBef>
          <a:spcPct val="20000"/>
        </a:spcBef>
        <a:spcAft>
          <a:spcPct val="0"/>
        </a:spcAft>
        <a:buChar char="»"/>
        <a:defRPr sz="14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df"/><Relationship Id="rId3"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5.pdf"/><Relationship Id="rId3"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df"/><Relationship Id="rId3"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7.pdf"/><Relationship Id="rId3"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df"/><Relationship Id="rId3"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pdf"/><Relationship Id="rId3"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3"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4.pdf"/><Relationship Id="rId3" Type="http://schemas.openxmlformats.org/officeDocument/2006/relationships/image" Target="../media/image1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4" Type="http://schemas.openxmlformats.org/officeDocument/2006/relationships/image" Target="../media/image17.png"/><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6.pdf"/></Relationships>
</file>

<file path=ppt/slides/_rels/slide32.xml.rels><?xml version="1.0" encoding="UTF-8" standalone="yes"?>
<Relationships xmlns="http://schemas.openxmlformats.org/package/2006/relationships"><Relationship Id="rId6" Type="http://schemas.openxmlformats.org/officeDocument/2006/relationships/image" Target="../media/image21.png"/><Relationship Id="rId4" Type="http://schemas.openxmlformats.org/officeDocument/2006/relationships/image" Target="../media/image19.png"/><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8.pdf"/><Relationship Id="rId5" Type="http://schemas.openxmlformats.org/officeDocument/2006/relationships/image" Target="../media/image20.pd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3"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xfrm>
            <a:off x="0" y="1828800"/>
            <a:ext cx="9144000" cy="1828800"/>
          </a:xfrm>
          <a:noFill/>
          <a:ln/>
        </p:spPr>
        <p:txBody>
          <a:bodyPr/>
          <a:lstStyle/>
          <a:p>
            <a:r>
              <a:rPr lang="en-US" dirty="0" smtClean="0"/>
              <a:t>Extracting Ultra-Scale Lattice Boltzmann Performance via Hierarchical and</a:t>
            </a:r>
            <a:br>
              <a:rPr lang="en-US" dirty="0" smtClean="0"/>
            </a:br>
            <a:r>
              <a:rPr lang="en-US" dirty="0" smtClean="0"/>
              <a:t>Distributed Auto-Tuning</a:t>
            </a:r>
            <a:endParaRPr lang="en-US" sz="3600" dirty="0"/>
          </a:p>
        </p:txBody>
      </p:sp>
      <p:sp>
        <p:nvSpPr>
          <p:cNvPr id="2053" name="Rectangle 5"/>
          <p:cNvSpPr>
            <a:spLocks noGrp="1" noChangeArrowheads="1"/>
          </p:cNvSpPr>
          <p:nvPr>
            <p:ph type="subTitle" idx="1"/>
          </p:nvPr>
        </p:nvSpPr>
        <p:spPr>
          <a:xfrm>
            <a:off x="0" y="4114800"/>
            <a:ext cx="9144000" cy="914400"/>
          </a:xfrm>
          <a:noFill/>
          <a:ln/>
        </p:spPr>
        <p:txBody>
          <a:bodyPr anchor="ctr" anchorCtr="0"/>
          <a:lstStyle/>
          <a:p>
            <a:r>
              <a:rPr lang="en-US" sz="2400" dirty="0"/>
              <a:t>Samuel </a:t>
            </a:r>
            <a:r>
              <a:rPr lang="en-US" sz="2400" dirty="0" smtClean="0"/>
              <a:t>Williams, Leonid </a:t>
            </a:r>
            <a:r>
              <a:rPr lang="en-US" sz="2400" dirty="0" err="1" smtClean="0"/>
              <a:t>Oliker</a:t>
            </a:r>
            <a:endParaRPr lang="en-US" sz="2400" dirty="0" smtClean="0"/>
          </a:p>
          <a:p>
            <a:r>
              <a:rPr lang="en-US" sz="2400" dirty="0" smtClean="0"/>
              <a:t>Jonathan Carter, John </a:t>
            </a:r>
            <a:r>
              <a:rPr lang="en-US" sz="2400" dirty="0" err="1" smtClean="0"/>
              <a:t>Shalf</a:t>
            </a:r>
            <a:endParaRPr lang="en-US" sz="2400" baseline="30000" dirty="0" smtClean="0"/>
          </a:p>
        </p:txBody>
      </p:sp>
      <p:sp>
        <p:nvSpPr>
          <p:cNvPr id="4" name="Rectangle 9"/>
          <p:cNvSpPr>
            <a:spLocks noGrp="1" noChangeArrowheads="1"/>
          </p:cNvSpPr>
          <p:nvPr>
            <p:ph type="sldNum" sz="quarter" idx="10"/>
          </p:nvPr>
        </p:nvSpPr>
        <p:spPr/>
        <p:txBody>
          <a:bodyPr/>
          <a:lstStyle/>
          <a:p>
            <a:fld id="{9C4C9053-1287-D545-864E-E4FC99EAC6A1}" type="slidenum">
              <a:rPr lang="en-US"/>
              <a:pPr/>
              <a:t>1</a:t>
            </a:fld>
            <a:endParaRPr lang="en-US"/>
          </a:p>
        </p:txBody>
      </p:sp>
      <p:sp>
        <p:nvSpPr>
          <p:cNvPr id="5" name="Rectangle 5"/>
          <p:cNvSpPr txBox="1">
            <a:spLocks noChangeArrowheads="1"/>
          </p:cNvSpPr>
          <p:nvPr/>
        </p:nvSpPr>
        <p:spPr bwMode="auto">
          <a:xfrm>
            <a:off x="914400" y="5334000"/>
            <a:ext cx="7315200" cy="838200"/>
          </a:xfrm>
          <a:prstGeom prst="rect">
            <a:avLst/>
          </a:prstGeom>
          <a:noFill/>
          <a:ln w="9525">
            <a:noFill/>
            <a:miter lim="800000"/>
            <a:headEnd/>
            <a:tailEnd/>
          </a:ln>
        </p:spPr>
        <p:txBody>
          <a:bodyPr vert="horz" wrap="square" lIns="90488" tIns="44450" rIns="90488" bIns="44450" numCol="1" anchor="t" anchorCtr="0" compatLnSpc="1">
            <a:prstTxWarp prst="textNoShape">
              <a:avLst/>
            </a:prstTxWarp>
          </a:bodyPr>
          <a:lstStyle/>
          <a:p>
            <a:pPr lvl="0" algn="r" eaLnBrk="1" hangingPunct="1">
              <a:spcBef>
                <a:spcPct val="20000"/>
              </a:spcBef>
              <a:buClr>
                <a:srgbClr val="000080"/>
              </a:buClr>
              <a:buSzPct val="85000"/>
              <a:defRPr/>
            </a:pPr>
            <a:r>
              <a:rPr lang="en-US" sz="1600" kern="0" dirty="0" smtClean="0">
                <a:solidFill>
                  <a:srgbClr val="800040"/>
                </a:solidFill>
              </a:rPr>
              <a:t>			Lawrence Berkeley National Laboratory</a:t>
            </a:r>
            <a:r>
              <a:rPr kumimoji="0" lang="en-US" sz="1600" b="0" i="0" u="none" strike="noStrike" kern="0" cap="none" spc="0" normalizeH="0" baseline="30000" noProof="0" dirty="0" smtClean="0">
                <a:ln>
                  <a:noFill/>
                </a:ln>
                <a:solidFill>
                  <a:srgbClr val="800040"/>
                </a:solidFill>
                <a:effectLst/>
                <a:uLnTx/>
                <a:uFillTx/>
                <a:latin typeface="+mn-lt"/>
                <a:ea typeface="+mn-ea"/>
                <a:cs typeface="+mn-cs"/>
              </a:rPr>
              <a:t>				</a:t>
            </a:r>
            <a:endParaRPr kumimoji="0" lang="en-US" sz="1600" b="0" i="0" u="none" strike="noStrike" kern="0" cap="none" spc="0" normalizeH="0" baseline="0" noProof="0" dirty="0" smtClean="0">
              <a:ln>
                <a:noFill/>
              </a:ln>
              <a:solidFill>
                <a:srgbClr val="800040"/>
              </a:solidFill>
              <a:effectLst/>
              <a:uLnTx/>
              <a:uFillTx/>
              <a:latin typeface="+mn-lt"/>
              <a:ea typeface="+mn-ea"/>
              <a:cs typeface="+mn-cs"/>
            </a:endParaRPr>
          </a:p>
          <a:p>
            <a:pPr marL="0" marR="0" lvl="0" indent="0" algn="r" defTabSz="914400" rtl="0" eaLnBrk="1" fontAlgn="base" latinLnBrk="0" hangingPunct="1">
              <a:lnSpc>
                <a:spcPct val="100000"/>
              </a:lnSpc>
              <a:spcBef>
                <a:spcPct val="20000"/>
              </a:spcBef>
              <a:spcAft>
                <a:spcPct val="0"/>
              </a:spcAft>
              <a:buClr>
                <a:srgbClr val="000080"/>
              </a:buClr>
              <a:buSzPct val="85000"/>
              <a:buFont typeface="Wingdings" pitchFamily="-110" charset="2"/>
              <a:buNone/>
              <a:tabLst/>
              <a:defRPr/>
            </a:pPr>
            <a:r>
              <a:rPr kumimoji="0" lang="en-US" sz="2000" b="0" i="1" u="none" strike="noStrike" kern="0" cap="none" spc="0" normalizeH="0" baseline="0" noProof="0" dirty="0" err="1" smtClean="0">
                <a:ln>
                  <a:noFill/>
                </a:ln>
                <a:solidFill>
                  <a:schemeClr val="tx1"/>
                </a:solidFill>
                <a:effectLst/>
                <a:uLnTx/>
                <a:uFillTx/>
                <a:latin typeface="+mn-lt"/>
                <a:ea typeface="+mn-ea"/>
                <a:cs typeface="+mn-cs"/>
              </a:rPr>
              <a:t>SWWilliams@lbl.gov</a:t>
            </a:r>
            <a:endParaRPr kumimoji="0" lang="en-US" sz="2000" b="0" i="1"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Supercomputing Platforms</a:t>
            </a:r>
            <a:endParaRPr lang="en-US" dirty="0"/>
          </a:p>
        </p:txBody>
      </p:sp>
      <p:sp>
        <p:nvSpPr>
          <p:cNvPr id="3" name="Content Placeholder 2"/>
          <p:cNvSpPr>
            <a:spLocks noGrp="1"/>
          </p:cNvSpPr>
          <p:nvPr>
            <p:ph idx="1"/>
          </p:nvPr>
        </p:nvSpPr>
        <p:spPr/>
        <p:txBody>
          <a:bodyPr/>
          <a:lstStyle/>
          <a:p>
            <a:r>
              <a:rPr lang="en-US" dirty="0" smtClean="0"/>
              <a:t>We examine performance on three machines:  the Cray XT4 (Franklin), the Cray XE6 (Hopper), and the IBM BGP (Intrepid) </a:t>
            </a:r>
            <a:endParaRPr lang="en-US"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10</a:t>
            </a:fld>
            <a:endParaRPr lang="en-US"/>
          </a:p>
        </p:txBody>
      </p:sp>
      <p:grpSp>
        <p:nvGrpSpPr>
          <p:cNvPr id="6" name="Group 53"/>
          <p:cNvGrpSpPr/>
          <p:nvPr/>
        </p:nvGrpSpPr>
        <p:grpSpPr>
          <a:xfrm>
            <a:off x="1143000" y="2055812"/>
            <a:ext cx="6858000" cy="4344988"/>
            <a:chOff x="1143000" y="2055812"/>
            <a:chExt cx="6858000" cy="4344988"/>
          </a:xfrm>
        </p:grpSpPr>
        <p:sp>
          <p:nvSpPr>
            <p:cNvPr id="5" name="TextBox 4"/>
            <p:cNvSpPr txBox="1"/>
            <p:nvPr/>
          </p:nvSpPr>
          <p:spPr>
            <a:xfrm>
              <a:off x="3886200" y="2055812"/>
              <a:ext cx="1371600" cy="457200"/>
            </a:xfrm>
            <a:prstGeom prst="rect">
              <a:avLst/>
            </a:prstGeom>
            <a:noFill/>
            <a:ln>
              <a:noFill/>
            </a:ln>
          </p:spPr>
          <p:txBody>
            <a:bodyPr wrap="square" lIns="0" tIns="0" rIns="0" bIns="0" rtlCol="0" anchor="ctr" anchorCtr="0">
              <a:noAutofit/>
            </a:bodyPr>
            <a:lstStyle/>
            <a:p>
              <a:pPr algn="ctr"/>
              <a:r>
                <a:rPr lang="en-US" sz="1800" b="1" dirty="0" smtClean="0"/>
                <a:t>Intrepid</a:t>
              </a:r>
              <a:endParaRPr lang="en-US" sz="1800" b="1" dirty="0"/>
            </a:p>
          </p:txBody>
        </p:sp>
        <p:sp>
          <p:nvSpPr>
            <p:cNvPr id="7" name="TextBox 6"/>
            <p:cNvSpPr txBox="1"/>
            <p:nvPr/>
          </p:nvSpPr>
          <p:spPr>
            <a:xfrm>
              <a:off x="6629400" y="2055812"/>
              <a:ext cx="1371600" cy="457200"/>
            </a:xfrm>
            <a:prstGeom prst="rect">
              <a:avLst/>
            </a:prstGeom>
            <a:noFill/>
            <a:ln>
              <a:noFill/>
            </a:ln>
          </p:spPr>
          <p:txBody>
            <a:bodyPr wrap="square" lIns="0" tIns="0" rIns="0" bIns="0" rtlCol="0" anchor="ctr" anchorCtr="0">
              <a:noAutofit/>
            </a:bodyPr>
            <a:lstStyle/>
            <a:p>
              <a:pPr algn="ctr"/>
              <a:r>
                <a:rPr lang="en-US" sz="1800" b="1" dirty="0" smtClean="0"/>
                <a:t>Hopper</a:t>
              </a:r>
              <a:endParaRPr lang="en-US" sz="1800" b="1" dirty="0"/>
            </a:p>
          </p:txBody>
        </p:sp>
        <p:sp>
          <p:nvSpPr>
            <p:cNvPr id="8" name="TextBox 7"/>
            <p:cNvSpPr txBox="1"/>
            <p:nvPr/>
          </p:nvSpPr>
          <p:spPr>
            <a:xfrm>
              <a:off x="5257800" y="2055812"/>
              <a:ext cx="1371600" cy="457200"/>
            </a:xfrm>
            <a:prstGeom prst="rect">
              <a:avLst/>
            </a:prstGeom>
            <a:noFill/>
            <a:ln>
              <a:noFill/>
            </a:ln>
          </p:spPr>
          <p:txBody>
            <a:bodyPr wrap="square" lIns="0" tIns="0" rIns="0" bIns="0" rtlCol="0" anchor="ctr" anchorCtr="0">
              <a:noAutofit/>
            </a:bodyPr>
            <a:lstStyle/>
            <a:p>
              <a:pPr algn="ctr"/>
              <a:r>
                <a:rPr lang="en-US" sz="1800" b="1" dirty="0" smtClean="0"/>
                <a:t>Franklin</a:t>
              </a:r>
              <a:endParaRPr lang="en-US" sz="1800" b="1" dirty="0"/>
            </a:p>
          </p:txBody>
        </p:sp>
        <p:sp>
          <p:nvSpPr>
            <p:cNvPr id="11" name="TextBox 10"/>
            <p:cNvSpPr txBox="1"/>
            <p:nvPr/>
          </p:nvSpPr>
          <p:spPr>
            <a:xfrm>
              <a:off x="3886200" y="2513012"/>
              <a:ext cx="1371600" cy="457200"/>
            </a:xfrm>
            <a:prstGeom prst="rect">
              <a:avLst/>
            </a:prstGeom>
            <a:noFill/>
            <a:ln>
              <a:noFill/>
            </a:ln>
          </p:spPr>
          <p:txBody>
            <a:bodyPr wrap="square" lIns="0" tIns="0" rIns="0" bIns="0" rtlCol="0" anchor="ctr" anchorCtr="0">
              <a:noAutofit/>
            </a:bodyPr>
            <a:lstStyle/>
            <a:p>
              <a:pPr algn="ctr"/>
              <a:r>
                <a:rPr lang="en-US" sz="1800" dirty="0" smtClean="0"/>
                <a:t>1</a:t>
              </a:r>
              <a:endParaRPr lang="en-US" sz="1800" dirty="0"/>
            </a:p>
          </p:txBody>
        </p:sp>
        <p:sp>
          <p:nvSpPr>
            <p:cNvPr id="12" name="TextBox 11"/>
            <p:cNvSpPr txBox="1"/>
            <p:nvPr/>
          </p:nvSpPr>
          <p:spPr>
            <a:xfrm>
              <a:off x="1143000" y="2513012"/>
              <a:ext cx="2667000" cy="457200"/>
            </a:xfrm>
            <a:prstGeom prst="rect">
              <a:avLst/>
            </a:prstGeom>
            <a:noFill/>
            <a:ln>
              <a:noFill/>
            </a:ln>
          </p:spPr>
          <p:txBody>
            <a:bodyPr wrap="square" lIns="0" tIns="0" rIns="0" bIns="0" rtlCol="0" anchor="ctr" anchorCtr="0">
              <a:noAutofit/>
            </a:bodyPr>
            <a:lstStyle/>
            <a:p>
              <a:pPr algn="r"/>
              <a:r>
                <a:rPr lang="en-US" sz="1800" dirty="0" smtClean="0"/>
                <a:t>chips per node</a:t>
              </a:r>
              <a:endParaRPr lang="en-US" sz="1800" dirty="0"/>
            </a:p>
          </p:txBody>
        </p:sp>
        <p:sp>
          <p:nvSpPr>
            <p:cNvPr id="13" name="TextBox 12"/>
            <p:cNvSpPr txBox="1"/>
            <p:nvPr/>
          </p:nvSpPr>
          <p:spPr>
            <a:xfrm>
              <a:off x="6629400" y="2513012"/>
              <a:ext cx="1371600" cy="457200"/>
            </a:xfrm>
            <a:prstGeom prst="rect">
              <a:avLst/>
            </a:prstGeom>
            <a:noFill/>
            <a:ln>
              <a:noFill/>
            </a:ln>
          </p:spPr>
          <p:txBody>
            <a:bodyPr wrap="square" lIns="0" tIns="0" rIns="0" bIns="0" rtlCol="0" anchor="ctr" anchorCtr="0">
              <a:noAutofit/>
            </a:bodyPr>
            <a:lstStyle/>
            <a:p>
              <a:pPr algn="ctr"/>
              <a:r>
                <a:rPr lang="en-US" sz="1800" dirty="0" smtClean="0"/>
                <a:t>4</a:t>
              </a:r>
              <a:endParaRPr lang="en-US" sz="1800" dirty="0"/>
            </a:p>
          </p:txBody>
        </p:sp>
        <p:sp>
          <p:nvSpPr>
            <p:cNvPr id="14" name="TextBox 13"/>
            <p:cNvSpPr txBox="1"/>
            <p:nvPr/>
          </p:nvSpPr>
          <p:spPr>
            <a:xfrm>
              <a:off x="5257800" y="2513012"/>
              <a:ext cx="1371600" cy="457200"/>
            </a:xfrm>
            <a:prstGeom prst="rect">
              <a:avLst/>
            </a:prstGeom>
            <a:noFill/>
            <a:ln>
              <a:noFill/>
            </a:ln>
          </p:spPr>
          <p:txBody>
            <a:bodyPr wrap="square" lIns="0" tIns="0" rIns="0" bIns="0" rtlCol="0" anchor="ctr" anchorCtr="0">
              <a:noAutofit/>
            </a:bodyPr>
            <a:lstStyle/>
            <a:p>
              <a:pPr algn="ctr"/>
              <a:r>
                <a:rPr lang="en-US" sz="1800" dirty="0" smtClean="0"/>
                <a:t>1</a:t>
              </a:r>
              <a:endParaRPr lang="en-US" sz="1800" dirty="0"/>
            </a:p>
          </p:txBody>
        </p:sp>
        <p:sp>
          <p:nvSpPr>
            <p:cNvPr id="16" name="TextBox 15"/>
            <p:cNvSpPr txBox="1"/>
            <p:nvPr/>
          </p:nvSpPr>
          <p:spPr>
            <a:xfrm>
              <a:off x="3886200" y="2970212"/>
              <a:ext cx="1371600" cy="457200"/>
            </a:xfrm>
            <a:prstGeom prst="rect">
              <a:avLst/>
            </a:prstGeom>
            <a:noFill/>
            <a:ln>
              <a:noFill/>
            </a:ln>
          </p:spPr>
          <p:txBody>
            <a:bodyPr wrap="square" lIns="0" tIns="0" rIns="0" bIns="0" rtlCol="0" anchor="ctr" anchorCtr="0">
              <a:noAutofit/>
            </a:bodyPr>
            <a:lstStyle/>
            <a:p>
              <a:pPr algn="ctr"/>
              <a:r>
                <a:rPr lang="en-US" sz="1800" dirty="0" smtClean="0"/>
                <a:t>4</a:t>
              </a:r>
              <a:endParaRPr lang="en-US" sz="1800" dirty="0"/>
            </a:p>
          </p:txBody>
        </p:sp>
        <p:sp>
          <p:nvSpPr>
            <p:cNvPr id="17" name="TextBox 16"/>
            <p:cNvSpPr txBox="1"/>
            <p:nvPr/>
          </p:nvSpPr>
          <p:spPr>
            <a:xfrm>
              <a:off x="1143000" y="2970212"/>
              <a:ext cx="2667000" cy="457200"/>
            </a:xfrm>
            <a:prstGeom prst="rect">
              <a:avLst/>
            </a:prstGeom>
            <a:noFill/>
            <a:ln>
              <a:noFill/>
            </a:ln>
          </p:spPr>
          <p:txBody>
            <a:bodyPr wrap="square" lIns="0" tIns="0" rIns="0" bIns="0" rtlCol="0" anchor="ctr" anchorCtr="0">
              <a:noAutofit/>
            </a:bodyPr>
            <a:lstStyle/>
            <a:p>
              <a:pPr algn="r"/>
              <a:r>
                <a:rPr lang="en-US" sz="1800" dirty="0" smtClean="0"/>
                <a:t>cores per chip</a:t>
              </a:r>
              <a:endParaRPr lang="en-US" sz="1800" dirty="0"/>
            </a:p>
          </p:txBody>
        </p:sp>
        <p:sp>
          <p:nvSpPr>
            <p:cNvPr id="18" name="TextBox 17"/>
            <p:cNvSpPr txBox="1"/>
            <p:nvPr/>
          </p:nvSpPr>
          <p:spPr>
            <a:xfrm>
              <a:off x="6629400" y="2970212"/>
              <a:ext cx="1371600" cy="457200"/>
            </a:xfrm>
            <a:prstGeom prst="rect">
              <a:avLst/>
            </a:prstGeom>
            <a:noFill/>
            <a:ln>
              <a:noFill/>
            </a:ln>
          </p:spPr>
          <p:txBody>
            <a:bodyPr wrap="square" lIns="0" tIns="0" rIns="0" bIns="0" rtlCol="0" anchor="ctr" anchorCtr="0">
              <a:noAutofit/>
            </a:bodyPr>
            <a:lstStyle/>
            <a:p>
              <a:pPr algn="ctr"/>
              <a:r>
                <a:rPr lang="en-US" sz="1800" dirty="0" smtClean="0"/>
                <a:t>6</a:t>
              </a:r>
              <a:endParaRPr lang="en-US" sz="1800" dirty="0"/>
            </a:p>
          </p:txBody>
        </p:sp>
        <p:sp>
          <p:nvSpPr>
            <p:cNvPr id="19" name="TextBox 18"/>
            <p:cNvSpPr txBox="1"/>
            <p:nvPr/>
          </p:nvSpPr>
          <p:spPr>
            <a:xfrm>
              <a:off x="5257800" y="2970212"/>
              <a:ext cx="1371600" cy="457200"/>
            </a:xfrm>
            <a:prstGeom prst="rect">
              <a:avLst/>
            </a:prstGeom>
            <a:noFill/>
            <a:ln>
              <a:noFill/>
            </a:ln>
          </p:spPr>
          <p:txBody>
            <a:bodyPr wrap="square" lIns="0" tIns="0" rIns="0" bIns="0" rtlCol="0" anchor="ctr" anchorCtr="0">
              <a:noAutofit/>
            </a:bodyPr>
            <a:lstStyle/>
            <a:p>
              <a:pPr algn="ctr"/>
              <a:r>
                <a:rPr lang="en-US" sz="1800" dirty="0" smtClean="0"/>
                <a:t>4</a:t>
              </a:r>
              <a:endParaRPr lang="en-US" sz="1800" dirty="0"/>
            </a:p>
          </p:txBody>
        </p:sp>
        <p:sp>
          <p:nvSpPr>
            <p:cNvPr id="21" name="TextBox 20"/>
            <p:cNvSpPr txBox="1"/>
            <p:nvPr/>
          </p:nvSpPr>
          <p:spPr>
            <a:xfrm>
              <a:off x="3886200" y="3427412"/>
              <a:ext cx="1371600" cy="457200"/>
            </a:xfrm>
            <a:prstGeom prst="rect">
              <a:avLst/>
            </a:prstGeom>
            <a:noFill/>
            <a:ln>
              <a:noFill/>
            </a:ln>
          </p:spPr>
          <p:txBody>
            <a:bodyPr wrap="square" lIns="0" tIns="0" rIns="0" bIns="0" rtlCol="0" anchor="ctr" anchorCtr="0">
              <a:noAutofit/>
            </a:bodyPr>
            <a:lstStyle/>
            <a:p>
              <a:pPr algn="ctr"/>
              <a:r>
                <a:rPr lang="en-US" sz="1800" dirty="0" smtClean="0"/>
                <a:t>Custom</a:t>
              </a:r>
            </a:p>
            <a:p>
              <a:pPr algn="ctr"/>
              <a:r>
                <a:rPr lang="en-US" sz="1800" dirty="0" smtClean="0"/>
                <a:t>3D Torus</a:t>
              </a:r>
              <a:endParaRPr lang="en-US" sz="1800" dirty="0"/>
            </a:p>
          </p:txBody>
        </p:sp>
        <p:sp>
          <p:nvSpPr>
            <p:cNvPr id="22" name="TextBox 21"/>
            <p:cNvSpPr txBox="1"/>
            <p:nvPr/>
          </p:nvSpPr>
          <p:spPr>
            <a:xfrm>
              <a:off x="1143000" y="3427412"/>
              <a:ext cx="2667000" cy="457200"/>
            </a:xfrm>
            <a:prstGeom prst="rect">
              <a:avLst/>
            </a:prstGeom>
            <a:noFill/>
            <a:ln>
              <a:noFill/>
            </a:ln>
          </p:spPr>
          <p:txBody>
            <a:bodyPr wrap="square" lIns="0" tIns="0" rIns="0" bIns="0" rtlCol="0" anchor="ctr" anchorCtr="0">
              <a:noAutofit/>
            </a:bodyPr>
            <a:lstStyle/>
            <a:p>
              <a:pPr algn="r"/>
              <a:r>
                <a:rPr lang="en-US" sz="1800" dirty="0" smtClean="0"/>
                <a:t>Interconnect</a:t>
              </a:r>
              <a:endParaRPr lang="en-US" sz="1800" dirty="0"/>
            </a:p>
          </p:txBody>
        </p:sp>
        <p:sp>
          <p:nvSpPr>
            <p:cNvPr id="23" name="TextBox 22"/>
            <p:cNvSpPr txBox="1"/>
            <p:nvPr/>
          </p:nvSpPr>
          <p:spPr>
            <a:xfrm>
              <a:off x="6629400" y="3427412"/>
              <a:ext cx="1371600" cy="457200"/>
            </a:xfrm>
            <a:prstGeom prst="rect">
              <a:avLst/>
            </a:prstGeom>
            <a:noFill/>
            <a:ln>
              <a:noFill/>
            </a:ln>
          </p:spPr>
          <p:txBody>
            <a:bodyPr wrap="square" lIns="0" tIns="0" rIns="0" bIns="0" rtlCol="0" anchor="ctr" anchorCtr="0">
              <a:noAutofit/>
            </a:bodyPr>
            <a:lstStyle/>
            <a:p>
              <a:pPr algn="ctr"/>
              <a:r>
                <a:rPr lang="en-US" sz="1800" dirty="0" smtClean="0"/>
                <a:t>Gemini</a:t>
              </a:r>
            </a:p>
            <a:p>
              <a:pPr algn="ctr"/>
              <a:r>
                <a:rPr lang="en-US" sz="1800" dirty="0" smtClean="0"/>
                <a:t>3D Torus</a:t>
              </a:r>
              <a:endParaRPr lang="en-US" sz="1800" dirty="0"/>
            </a:p>
          </p:txBody>
        </p:sp>
        <p:sp>
          <p:nvSpPr>
            <p:cNvPr id="24" name="TextBox 23"/>
            <p:cNvSpPr txBox="1"/>
            <p:nvPr/>
          </p:nvSpPr>
          <p:spPr>
            <a:xfrm>
              <a:off x="5257800" y="3427412"/>
              <a:ext cx="1371600" cy="457200"/>
            </a:xfrm>
            <a:prstGeom prst="rect">
              <a:avLst/>
            </a:prstGeom>
            <a:noFill/>
            <a:ln>
              <a:noFill/>
            </a:ln>
          </p:spPr>
          <p:txBody>
            <a:bodyPr wrap="square" lIns="0" tIns="0" rIns="0" bIns="0" rtlCol="0" anchor="ctr" anchorCtr="0">
              <a:noAutofit/>
            </a:bodyPr>
            <a:lstStyle/>
            <a:p>
              <a:pPr algn="ctr"/>
              <a:r>
                <a:rPr lang="en-US" sz="1800" dirty="0" smtClean="0"/>
                <a:t>SeaStar2</a:t>
              </a:r>
            </a:p>
            <a:p>
              <a:pPr algn="ctr"/>
              <a:r>
                <a:rPr lang="en-US" sz="1800" dirty="0" smtClean="0"/>
                <a:t>3D Torus</a:t>
              </a:r>
              <a:endParaRPr lang="en-US" sz="1800" dirty="0"/>
            </a:p>
          </p:txBody>
        </p:sp>
        <p:sp>
          <p:nvSpPr>
            <p:cNvPr id="26" name="TextBox 25"/>
            <p:cNvSpPr txBox="1"/>
            <p:nvPr/>
          </p:nvSpPr>
          <p:spPr>
            <a:xfrm>
              <a:off x="3886200" y="3884612"/>
              <a:ext cx="1371600" cy="457200"/>
            </a:xfrm>
            <a:prstGeom prst="rect">
              <a:avLst/>
            </a:prstGeom>
            <a:noFill/>
            <a:ln>
              <a:noFill/>
            </a:ln>
          </p:spPr>
          <p:txBody>
            <a:bodyPr wrap="square" lIns="0" tIns="0" rIns="0" bIns="0" rtlCol="0" anchor="ctr" anchorCtr="0">
              <a:noAutofit/>
            </a:bodyPr>
            <a:lstStyle/>
            <a:p>
              <a:pPr algn="ctr"/>
              <a:r>
                <a:rPr lang="en-US" sz="1800" dirty="0" smtClean="0"/>
                <a:t>3.4</a:t>
              </a:r>
              <a:endParaRPr lang="en-US" sz="1800" dirty="0"/>
            </a:p>
          </p:txBody>
        </p:sp>
        <p:sp>
          <p:nvSpPr>
            <p:cNvPr id="27" name="TextBox 26"/>
            <p:cNvSpPr txBox="1"/>
            <p:nvPr/>
          </p:nvSpPr>
          <p:spPr>
            <a:xfrm>
              <a:off x="1143000" y="3884612"/>
              <a:ext cx="2667000" cy="457200"/>
            </a:xfrm>
            <a:prstGeom prst="rect">
              <a:avLst/>
            </a:prstGeom>
            <a:noFill/>
            <a:ln>
              <a:noFill/>
            </a:ln>
          </p:spPr>
          <p:txBody>
            <a:bodyPr wrap="square" lIns="0" tIns="0" rIns="0" bIns="0" rtlCol="0" anchor="ctr" anchorCtr="0">
              <a:noAutofit/>
            </a:bodyPr>
            <a:lstStyle/>
            <a:p>
              <a:pPr algn="r"/>
              <a:r>
                <a:rPr lang="en-US" sz="1800" dirty="0" err="1" smtClean="0"/>
                <a:t>Gflop/s</a:t>
              </a:r>
              <a:r>
                <a:rPr lang="en-US" sz="1800" dirty="0" smtClean="0"/>
                <a:t> per core</a:t>
              </a:r>
              <a:endParaRPr lang="en-US" sz="1800" dirty="0"/>
            </a:p>
          </p:txBody>
        </p:sp>
        <p:sp>
          <p:nvSpPr>
            <p:cNvPr id="28" name="TextBox 27"/>
            <p:cNvSpPr txBox="1"/>
            <p:nvPr/>
          </p:nvSpPr>
          <p:spPr>
            <a:xfrm>
              <a:off x="6629400" y="3884612"/>
              <a:ext cx="1371600" cy="457200"/>
            </a:xfrm>
            <a:prstGeom prst="rect">
              <a:avLst/>
            </a:prstGeom>
            <a:noFill/>
            <a:ln>
              <a:noFill/>
            </a:ln>
          </p:spPr>
          <p:txBody>
            <a:bodyPr wrap="square" lIns="0" tIns="0" rIns="0" bIns="0" rtlCol="0" anchor="ctr" anchorCtr="0">
              <a:noAutofit/>
            </a:bodyPr>
            <a:lstStyle/>
            <a:p>
              <a:pPr algn="ctr"/>
              <a:r>
                <a:rPr lang="en-US" sz="1800" dirty="0" smtClean="0"/>
                <a:t>8.4</a:t>
              </a:r>
              <a:endParaRPr lang="en-US" sz="1800" dirty="0"/>
            </a:p>
          </p:txBody>
        </p:sp>
        <p:sp>
          <p:nvSpPr>
            <p:cNvPr id="29" name="TextBox 28"/>
            <p:cNvSpPr txBox="1"/>
            <p:nvPr/>
          </p:nvSpPr>
          <p:spPr>
            <a:xfrm>
              <a:off x="5257800" y="3884612"/>
              <a:ext cx="1371600" cy="457200"/>
            </a:xfrm>
            <a:prstGeom prst="rect">
              <a:avLst/>
            </a:prstGeom>
            <a:noFill/>
            <a:ln>
              <a:noFill/>
            </a:ln>
          </p:spPr>
          <p:txBody>
            <a:bodyPr wrap="square" lIns="0" tIns="0" rIns="0" bIns="0" rtlCol="0" anchor="ctr" anchorCtr="0">
              <a:noAutofit/>
            </a:bodyPr>
            <a:lstStyle/>
            <a:p>
              <a:pPr algn="ctr"/>
              <a:r>
                <a:rPr lang="en-US" sz="1800" dirty="0" smtClean="0"/>
                <a:t>9.2</a:t>
              </a:r>
              <a:endParaRPr lang="en-US" sz="1800" dirty="0"/>
            </a:p>
          </p:txBody>
        </p:sp>
        <p:sp>
          <p:nvSpPr>
            <p:cNvPr id="31" name="TextBox 30"/>
            <p:cNvSpPr txBox="1"/>
            <p:nvPr/>
          </p:nvSpPr>
          <p:spPr>
            <a:xfrm>
              <a:off x="3886200" y="4341812"/>
              <a:ext cx="1371600" cy="457200"/>
            </a:xfrm>
            <a:prstGeom prst="rect">
              <a:avLst/>
            </a:prstGeom>
            <a:noFill/>
            <a:ln>
              <a:noFill/>
            </a:ln>
          </p:spPr>
          <p:txBody>
            <a:bodyPr wrap="square" lIns="0" tIns="0" rIns="0" bIns="0" rtlCol="0" anchor="ctr" anchorCtr="0">
              <a:noAutofit/>
            </a:bodyPr>
            <a:lstStyle/>
            <a:p>
              <a:pPr algn="ctr"/>
              <a:r>
                <a:rPr lang="en-US" sz="1800" dirty="0" smtClean="0"/>
                <a:t>2.07</a:t>
              </a:r>
              <a:endParaRPr lang="en-US" sz="1800" dirty="0"/>
            </a:p>
          </p:txBody>
        </p:sp>
        <p:sp>
          <p:nvSpPr>
            <p:cNvPr id="32" name="TextBox 31"/>
            <p:cNvSpPr txBox="1"/>
            <p:nvPr/>
          </p:nvSpPr>
          <p:spPr>
            <a:xfrm>
              <a:off x="1143000" y="4341812"/>
              <a:ext cx="2667000" cy="457200"/>
            </a:xfrm>
            <a:prstGeom prst="rect">
              <a:avLst/>
            </a:prstGeom>
            <a:noFill/>
            <a:ln>
              <a:noFill/>
            </a:ln>
          </p:spPr>
          <p:txBody>
            <a:bodyPr wrap="square" lIns="0" tIns="0" rIns="0" bIns="0" rtlCol="0" anchor="ctr" anchorCtr="0">
              <a:noAutofit/>
            </a:bodyPr>
            <a:lstStyle/>
            <a:p>
              <a:pPr algn="r"/>
              <a:r>
                <a:rPr lang="en-US" sz="1800" dirty="0" smtClean="0"/>
                <a:t>DRAM GB/</a:t>
              </a:r>
              <a:r>
                <a:rPr lang="en-US" sz="1800" dirty="0" err="1" smtClean="0"/>
                <a:t>s</a:t>
              </a:r>
              <a:r>
                <a:rPr lang="en-US" sz="1800" dirty="0" smtClean="0"/>
                <a:t> per core</a:t>
              </a:r>
              <a:endParaRPr lang="en-US" sz="1800" dirty="0"/>
            </a:p>
          </p:txBody>
        </p:sp>
        <p:sp>
          <p:nvSpPr>
            <p:cNvPr id="33" name="TextBox 32"/>
            <p:cNvSpPr txBox="1"/>
            <p:nvPr/>
          </p:nvSpPr>
          <p:spPr>
            <a:xfrm>
              <a:off x="6629400" y="4341812"/>
              <a:ext cx="1371600" cy="457200"/>
            </a:xfrm>
            <a:prstGeom prst="rect">
              <a:avLst/>
            </a:prstGeom>
            <a:noFill/>
            <a:ln>
              <a:noFill/>
            </a:ln>
          </p:spPr>
          <p:txBody>
            <a:bodyPr wrap="square" lIns="0" tIns="0" rIns="0" bIns="0" rtlCol="0" anchor="ctr" anchorCtr="0">
              <a:noAutofit/>
            </a:bodyPr>
            <a:lstStyle/>
            <a:p>
              <a:pPr algn="ctr"/>
              <a:r>
                <a:rPr lang="en-US" sz="1800" dirty="0" smtClean="0"/>
                <a:t>2.05</a:t>
              </a:r>
              <a:endParaRPr lang="en-US" sz="1800" dirty="0"/>
            </a:p>
          </p:txBody>
        </p:sp>
        <p:sp>
          <p:nvSpPr>
            <p:cNvPr id="34" name="TextBox 33"/>
            <p:cNvSpPr txBox="1"/>
            <p:nvPr/>
          </p:nvSpPr>
          <p:spPr>
            <a:xfrm>
              <a:off x="5257800" y="4341812"/>
              <a:ext cx="1371600" cy="457200"/>
            </a:xfrm>
            <a:prstGeom prst="rect">
              <a:avLst/>
            </a:prstGeom>
            <a:noFill/>
            <a:ln>
              <a:noFill/>
            </a:ln>
          </p:spPr>
          <p:txBody>
            <a:bodyPr wrap="square" lIns="0" tIns="0" rIns="0" bIns="0" rtlCol="0" anchor="ctr" anchorCtr="0">
              <a:noAutofit/>
            </a:bodyPr>
            <a:lstStyle/>
            <a:p>
              <a:pPr algn="ctr"/>
              <a:r>
                <a:rPr lang="en-US" sz="1800" dirty="0" smtClean="0"/>
                <a:t>2.1</a:t>
              </a:r>
              <a:endParaRPr lang="en-US" sz="1800" dirty="0"/>
            </a:p>
          </p:txBody>
        </p:sp>
        <p:sp>
          <p:nvSpPr>
            <p:cNvPr id="36" name="TextBox 35"/>
            <p:cNvSpPr txBox="1"/>
            <p:nvPr/>
          </p:nvSpPr>
          <p:spPr>
            <a:xfrm>
              <a:off x="3886200" y="5713412"/>
              <a:ext cx="1371600" cy="457200"/>
            </a:xfrm>
            <a:prstGeom prst="rect">
              <a:avLst/>
            </a:prstGeom>
            <a:noFill/>
            <a:ln>
              <a:noFill/>
            </a:ln>
          </p:spPr>
          <p:txBody>
            <a:bodyPr wrap="square" lIns="0" tIns="0" rIns="0" bIns="0" rtlCol="0" anchor="ctr" anchorCtr="0">
              <a:noAutofit/>
            </a:bodyPr>
            <a:lstStyle/>
            <a:p>
              <a:pPr algn="ctr"/>
              <a:r>
                <a:rPr lang="en-US" sz="1800" dirty="0" smtClean="0"/>
                <a:t>7.7W</a:t>
              </a:r>
              <a:endParaRPr lang="en-US" sz="1800" dirty="0"/>
            </a:p>
          </p:txBody>
        </p:sp>
        <p:sp>
          <p:nvSpPr>
            <p:cNvPr id="37" name="TextBox 36"/>
            <p:cNvSpPr txBox="1"/>
            <p:nvPr/>
          </p:nvSpPr>
          <p:spPr>
            <a:xfrm>
              <a:off x="1143000" y="5713412"/>
              <a:ext cx="2667000" cy="457200"/>
            </a:xfrm>
            <a:prstGeom prst="rect">
              <a:avLst/>
            </a:prstGeom>
            <a:noFill/>
            <a:ln>
              <a:noFill/>
            </a:ln>
          </p:spPr>
          <p:txBody>
            <a:bodyPr wrap="square" lIns="0" tIns="0" rIns="0" bIns="0" rtlCol="0" anchor="ctr" anchorCtr="0">
              <a:noAutofit/>
            </a:bodyPr>
            <a:lstStyle/>
            <a:p>
              <a:pPr algn="r"/>
              <a:r>
                <a:rPr lang="en-US" sz="1800" dirty="0" smtClean="0"/>
                <a:t>Node power per core</a:t>
              </a:r>
              <a:r>
                <a:rPr lang="en-US" sz="1800" baseline="30000" dirty="0" smtClean="0"/>
                <a:t>1</a:t>
              </a:r>
              <a:endParaRPr lang="en-US" sz="1800" baseline="30000" dirty="0"/>
            </a:p>
          </p:txBody>
        </p:sp>
        <p:sp>
          <p:nvSpPr>
            <p:cNvPr id="38" name="TextBox 37"/>
            <p:cNvSpPr txBox="1"/>
            <p:nvPr/>
          </p:nvSpPr>
          <p:spPr>
            <a:xfrm>
              <a:off x="6629400" y="5713412"/>
              <a:ext cx="1371600" cy="457200"/>
            </a:xfrm>
            <a:prstGeom prst="rect">
              <a:avLst/>
            </a:prstGeom>
            <a:noFill/>
            <a:ln>
              <a:noFill/>
            </a:ln>
          </p:spPr>
          <p:txBody>
            <a:bodyPr wrap="square" lIns="0" tIns="0" rIns="0" bIns="0" rtlCol="0" anchor="ctr" anchorCtr="0">
              <a:noAutofit/>
            </a:bodyPr>
            <a:lstStyle/>
            <a:p>
              <a:pPr algn="ctr"/>
              <a:r>
                <a:rPr lang="en-US" sz="1800" dirty="0" smtClean="0"/>
                <a:t>19W</a:t>
              </a:r>
              <a:endParaRPr lang="en-US" sz="1800" dirty="0"/>
            </a:p>
          </p:txBody>
        </p:sp>
        <p:sp>
          <p:nvSpPr>
            <p:cNvPr id="39" name="TextBox 38"/>
            <p:cNvSpPr txBox="1"/>
            <p:nvPr/>
          </p:nvSpPr>
          <p:spPr>
            <a:xfrm>
              <a:off x="5257800" y="5713412"/>
              <a:ext cx="1371600" cy="457200"/>
            </a:xfrm>
            <a:prstGeom prst="rect">
              <a:avLst/>
            </a:prstGeom>
            <a:noFill/>
            <a:ln>
              <a:noFill/>
            </a:ln>
          </p:spPr>
          <p:txBody>
            <a:bodyPr wrap="square" lIns="0" tIns="0" rIns="0" bIns="0" rtlCol="0" anchor="ctr" anchorCtr="0">
              <a:noAutofit/>
            </a:bodyPr>
            <a:lstStyle/>
            <a:p>
              <a:pPr algn="ctr"/>
              <a:r>
                <a:rPr lang="en-US" sz="1800" dirty="0" smtClean="0"/>
                <a:t>30W</a:t>
              </a:r>
              <a:endParaRPr lang="en-US" sz="1800" dirty="0"/>
            </a:p>
          </p:txBody>
        </p:sp>
        <p:sp>
          <p:nvSpPr>
            <p:cNvPr id="40" name="TextBox 39"/>
            <p:cNvSpPr txBox="1"/>
            <p:nvPr/>
          </p:nvSpPr>
          <p:spPr>
            <a:xfrm>
              <a:off x="3886200" y="4799012"/>
              <a:ext cx="1371600" cy="457200"/>
            </a:xfrm>
            <a:prstGeom prst="rect">
              <a:avLst/>
            </a:prstGeom>
            <a:noFill/>
            <a:ln>
              <a:noFill/>
            </a:ln>
          </p:spPr>
          <p:txBody>
            <a:bodyPr wrap="square" lIns="0" tIns="0" rIns="0" bIns="0" rtlCol="0" anchor="ctr" anchorCtr="0">
              <a:noAutofit/>
            </a:bodyPr>
            <a:lstStyle/>
            <a:p>
              <a:pPr algn="ctr"/>
              <a:r>
                <a:rPr lang="en-US" sz="1800" dirty="0" smtClean="0"/>
                <a:t>32KB</a:t>
              </a:r>
              <a:endParaRPr lang="en-US" sz="1800" dirty="0"/>
            </a:p>
          </p:txBody>
        </p:sp>
        <p:sp>
          <p:nvSpPr>
            <p:cNvPr id="41" name="TextBox 40"/>
            <p:cNvSpPr txBox="1"/>
            <p:nvPr/>
          </p:nvSpPr>
          <p:spPr>
            <a:xfrm>
              <a:off x="1143000" y="4799012"/>
              <a:ext cx="2667000" cy="457200"/>
            </a:xfrm>
            <a:prstGeom prst="rect">
              <a:avLst/>
            </a:prstGeom>
            <a:noFill/>
            <a:ln>
              <a:noFill/>
            </a:ln>
          </p:spPr>
          <p:txBody>
            <a:bodyPr wrap="square" lIns="0" tIns="0" rIns="0" bIns="0" rtlCol="0" anchor="ctr" anchorCtr="0">
              <a:noAutofit/>
            </a:bodyPr>
            <a:lstStyle/>
            <a:p>
              <a:pPr algn="r"/>
              <a:r>
                <a:rPr lang="en-US" sz="1800" dirty="0" smtClean="0"/>
                <a:t>Private cache per core</a:t>
              </a:r>
              <a:endParaRPr lang="en-US" sz="1800" dirty="0"/>
            </a:p>
          </p:txBody>
        </p:sp>
        <p:sp>
          <p:nvSpPr>
            <p:cNvPr id="42" name="TextBox 41"/>
            <p:cNvSpPr txBox="1"/>
            <p:nvPr/>
          </p:nvSpPr>
          <p:spPr>
            <a:xfrm>
              <a:off x="6629400" y="4799012"/>
              <a:ext cx="1371600" cy="457200"/>
            </a:xfrm>
            <a:prstGeom prst="rect">
              <a:avLst/>
            </a:prstGeom>
            <a:noFill/>
            <a:ln>
              <a:noFill/>
            </a:ln>
          </p:spPr>
          <p:txBody>
            <a:bodyPr wrap="square" lIns="0" tIns="0" rIns="0" bIns="0" rtlCol="0" anchor="ctr" anchorCtr="0">
              <a:noAutofit/>
            </a:bodyPr>
            <a:lstStyle/>
            <a:p>
              <a:pPr algn="ctr"/>
              <a:r>
                <a:rPr lang="en-US" sz="1800" dirty="0" smtClean="0"/>
                <a:t>64+512KB</a:t>
              </a:r>
              <a:endParaRPr lang="en-US" sz="1800" dirty="0"/>
            </a:p>
          </p:txBody>
        </p:sp>
        <p:sp>
          <p:nvSpPr>
            <p:cNvPr id="43" name="TextBox 42"/>
            <p:cNvSpPr txBox="1"/>
            <p:nvPr/>
          </p:nvSpPr>
          <p:spPr>
            <a:xfrm>
              <a:off x="5257800" y="4799012"/>
              <a:ext cx="1371600" cy="457200"/>
            </a:xfrm>
            <a:prstGeom prst="rect">
              <a:avLst/>
            </a:prstGeom>
            <a:noFill/>
            <a:ln>
              <a:noFill/>
            </a:ln>
          </p:spPr>
          <p:txBody>
            <a:bodyPr wrap="square" lIns="0" tIns="0" rIns="0" bIns="0" rtlCol="0" anchor="ctr" anchorCtr="0">
              <a:noAutofit/>
            </a:bodyPr>
            <a:lstStyle/>
            <a:p>
              <a:pPr algn="ctr"/>
              <a:r>
                <a:rPr lang="en-US" sz="1800" dirty="0" smtClean="0"/>
                <a:t>64+512KB</a:t>
              </a:r>
              <a:endParaRPr lang="en-US" sz="1800" dirty="0"/>
            </a:p>
          </p:txBody>
        </p:sp>
        <p:sp>
          <p:nvSpPr>
            <p:cNvPr id="44" name="TextBox 43"/>
            <p:cNvSpPr txBox="1"/>
            <p:nvPr/>
          </p:nvSpPr>
          <p:spPr>
            <a:xfrm>
              <a:off x="3886200" y="5256212"/>
              <a:ext cx="1371600" cy="457200"/>
            </a:xfrm>
            <a:prstGeom prst="rect">
              <a:avLst/>
            </a:prstGeom>
            <a:noFill/>
            <a:ln>
              <a:noFill/>
            </a:ln>
          </p:spPr>
          <p:txBody>
            <a:bodyPr wrap="square" lIns="0" tIns="0" rIns="0" bIns="0" rtlCol="0" anchor="ctr" anchorCtr="0">
              <a:noAutofit/>
            </a:bodyPr>
            <a:lstStyle/>
            <a:p>
              <a:pPr algn="ctr"/>
              <a:r>
                <a:rPr lang="en-US" sz="1800" dirty="0" smtClean="0"/>
                <a:t>2MB</a:t>
              </a:r>
              <a:endParaRPr lang="en-US" sz="1800" dirty="0"/>
            </a:p>
          </p:txBody>
        </p:sp>
        <p:sp>
          <p:nvSpPr>
            <p:cNvPr id="45" name="TextBox 44"/>
            <p:cNvSpPr txBox="1"/>
            <p:nvPr/>
          </p:nvSpPr>
          <p:spPr>
            <a:xfrm>
              <a:off x="1143000" y="5256212"/>
              <a:ext cx="2667000" cy="457200"/>
            </a:xfrm>
            <a:prstGeom prst="rect">
              <a:avLst/>
            </a:prstGeom>
            <a:noFill/>
            <a:ln>
              <a:noFill/>
            </a:ln>
          </p:spPr>
          <p:txBody>
            <a:bodyPr wrap="square" lIns="0" tIns="0" rIns="0" bIns="0" rtlCol="0" anchor="ctr" anchorCtr="0">
              <a:noAutofit/>
            </a:bodyPr>
            <a:lstStyle/>
            <a:p>
              <a:pPr algn="r"/>
              <a:r>
                <a:rPr lang="en-US" sz="1800" dirty="0" smtClean="0"/>
                <a:t>LLC cache per core</a:t>
              </a:r>
              <a:endParaRPr lang="en-US" sz="1800" dirty="0"/>
            </a:p>
          </p:txBody>
        </p:sp>
        <p:sp>
          <p:nvSpPr>
            <p:cNvPr id="46" name="TextBox 45"/>
            <p:cNvSpPr txBox="1"/>
            <p:nvPr/>
          </p:nvSpPr>
          <p:spPr>
            <a:xfrm>
              <a:off x="6629400" y="5256212"/>
              <a:ext cx="1371600" cy="457200"/>
            </a:xfrm>
            <a:prstGeom prst="rect">
              <a:avLst/>
            </a:prstGeom>
            <a:noFill/>
            <a:ln>
              <a:noFill/>
            </a:ln>
          </p:spPr>
          <p:txBody>
            <a:bodyPr wrap="square" lIns="0" tIns="0" rIns="0" bIns="0" rtlCol="0" anchor="ctr" anchorCtr="0">
              <a:noAutofit/>
            </a:bodyPr>
            <a:lstStyle/>
            <a:p>
              <a:pPr algn="ctr"/>
              <a:r>
                <a:rPr lang="en-US" sz="1800" dirty="0" smtClean="0"/>
                <a:t>1MB</a:t>
              </a:r>
              <a:endParaRPr lang="en-US" sz="1800" dirty="0"/>
            </a:p>
          </p:txBody>
        </p:sp>
        <p:sp>
          <p:nvSpPr>
            <p:cNvPr id="47" name="TextBox 46"/>
            <p:cNvSpPr txBox="1"/>
            <p:nvPr/>
          </p:nvSpPr>
          <p:spPr>
            <a:xfrm>
              <a:off x="5257800" y="5256212"/>
              <a:ext cx="1371600" cy="457200"/>
            </a:xfrm>
            <a:prstGeom prst="rect">
              <a:avLst/>
            </a:prstGeom>
            <a:noFill/>
            <a:ln>
              <a:noFill/>
            </a:ln>
          </p:spPr>
          <p:txBody>
            <a:bodyPr wrap="square" lIns="0" tIns="0" rIns="0" bIns="0" rtlCol="0" anchor="ctr" anchorCtr="0">
              <a:noAutofit/>
            </a:bodyPr>
            <a:lstStyle/>
            <a:p>
              <a:pPr algn="ctr"/>
              <a:r>
                <a:rPr lang="en-US" sz="1800" dirty="0" smtClean="0"/>
                <a:t>512KB</a:t>
              </a:r>
              <a:endParaRPr lang="en-US" sz="1800" dirty="0"/>
            </a:p>
          </p:txBody>
        </p:sp>
        <p:cxnSp>
          <p:nvCxnSpPr>
            <p:cNvPr id="49" name="Straight Connector 48"/>
            <p:cNvCxnSpPr/>
            <p:nvPr/>
          </p:nvCxnSpPr>
          <p:spPr bwMode="auto">
            <a:xfrm>
              <a:off x="1143000" y="2511424"/>
              <a:ext cx="68580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0" name="Straight Connector 49"/>
            <p:cNvCxnSpPr/>
            <p:nvPr/>
          </p:nvCxnSpPr>
          <p:spPr bwMode="auto">
            <a:xfrm>
              <a:off x="1143000" y="3960812"/>
              <a:ext cx="68580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1" name="Straight Connector 50"/>
            <p:cNvCxnSpPr/>
            <p:nvPr/>
          </p:nvCxnSpPr>
          <p:spPr bwMode="auto">
            <a:xfrm>
              <a:off x="1143000" y="6170612"/>
              <a:ext cx="68580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52" name="TextBox 51"/>
            <p:cNvSpPr txBox="1"/>
            <p:nvPr/>
          </p:nvSpPr>
          <p:spPr>
            <a:xfrm>
              <a:off x="5257800" y="6172200"/>
              <a:ext cx="2743200" cy="228600"/>
            </a:xfrm>
            <a:prstGeom prst="rect">
              <a:avLst/>
            </a:prstGeom>
            <a:noFill/>
            <a:ln>
              <a:noFill/>
            </a:ln>
          </p:spPr>
          <p:txBody>
            <a:bodyPr wrap="square" lIns="0" tIns="0" rIns="0" bIns="0" rtlCol="0" anchor="ctr" anchorCtr="0">
              <a:noAutofit/>
            </a:bodyPr>
            <a:lstStyle/>
            <a:p>
              <a:pPr algn="r"/>
              <a:r>
                <a:rPr lang="en-US" sz="1200" baseline="30000" dirty="0" smtClean="0"/>
                <a:t>1</a:t>
              </a:r>
              <a:r>
                <a:rPr lang="en-US" sz="1200" dirty="0" smtClean="0"/>
                <a:t>Based on top500</a:t>
              </a:r>
              <a:endParaRPr lang="en-US" sz="1200" baseline="30000" dirty="0"/>
            </a:p>
          </p:txBody>
        </p:sp>
      </p:grpSp>
      <p:grpSp>
        <p:nvGrpSpPr>
          <p:cNvPr id="56" name="Group 55"/>
          <p:cNvGrpSpPr/>
          <p:nvPr/>
        </p:nvGrpSpPr>
        <p:grpSpPr>
          <a:xfrm>
            <a:off x="7010400" y="2514600"/>
            <a:ext cx="2057400" cy="762000"/>
            <a:chOff x="7010400" y="2514600"/>
            <a:chExt cx="2057400" cy="762000"/>
          </a:xfrm>
        </p:grpSpPr>
        <p:sp>
          <p:nvSpPr>
            <p:cNvPr id="48" name="Rounded Rectangle 47"/>
            <p:cNvSpPr/>
            <p:nvPr/>
          </p:nvSpPr>
          <p:spPr bwMode="auto">
            <a:xfrm>
              <a:off x="7010400" y="2514600"/>
              <a:ext cx="609600" cy="457200"/>
            </a:xfrm>
            <a:prstGeom prst="roundRect">
              <a:avLst/>
            </a:prstGeom>
            <a:solidFill>
              <a:srgbClr val="0000FF">
                <a:alpha val="25000"/>
              </a:srgbClr>
            </a:solidFill>
            <a:ln w="9525" cap="flat" cmpd="sng" algn="ctr">
              <a:solidFill>
                <a:srgbClr val="0000FF">
                  <a:alpha val="75000"/>
                </a:srgb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54" name="Straight Connector 53"/>
            <p:cNvCxnSpPr/>
            <p:nvPr/>
          </p:nvCxnSpPr>
          <p:spPr bwMode="auto">
            <a:xfrm rot="16200000" flipH="1">
              <a:off x="7467600" y="2819400"/>
              <a:ext cx="228600" cy="228600"/>
            </a:xfrm>
            <a:prstGeom prst="line">
              <a:avLst/>
            </a:prstGeom>
            <a:solidFill>
              <a:schemeClr val="accent1"/>
            </a:solidFill>
            <a:ln w="19050" cap="flat" cmpd="sng" algn="ctr">
              <a:solidFill>
                <a:srgbClr val="0000FF"/>
              </a:solidFill>
              <a:prstDash val="solid"/>
              <a:round/>
              <a:headEnd type="none" w="med" len="med"/>
              <a:tailEnd type="none" w="med" len="med"/>
            </a:ln>
            <a:effectLst/>
          </p:spPr>
        </p:cxnSp>
        <p:sp>
          <p:nvSpPr>
            <p:cNvPr id="55" name="TextBox 54"/>
            <p:cNvSpPr txBox="1"/>
            <p:nvPr/>
          </p:nvSpPr>
          <p:spPr>
            <a:xfrm>
              <a:off x="7696200" y="2819400"/>
              <a:ext cx="1371600" cy="457200"/>
            </a:xfrm>
            <a:prstGeom prst="rect">
              <a:avLst/>
            </a:prstGeom>
            <a:noFill/>
            <a:ln>
              <a:noFill/>
            </a:ln>
          </p:spPr>
          <p:txBody>
            <a:bodyPr wrap="square" lIns="0" tIns="0" rIns="0" bIns="0" rtlCol="0" anchor="ctr" anchorCtr="0">
              <a:noAutofit/>
            </a:bodyPr>
            <a:lstStyle/>
            <a:p>
              <a:r>
                <a:rPr lang="en-US" b="1" dirty="0" smtClean="0">
                  <a:solidFill>
                    <a:srgbClr val="0000FF"/>
                  </a:solidFill>
                  <a:effectLst>
                    <a:glow rad="317500">
                      <a:schemeClr val="bg1"/>
                    </a:glow>
                  </a:effectLst>
                </a:rPr>
                <a:t>NUMA</a:t>
              </a:r>
              <a:endParaRPr lang="en-US" b="1" dirty="0">
                <a:solidFill>
                  <a:srgbClr val="0000FF"/>
                </a:solidFill>
                <a:effectLst>
                  <a:glow rad="317500">
                    <a:schemeClr val="bg1"/>
                  </a:glow>
                </a:effectLst>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Supercomputing Platforms</a:t>
            </a:r>
            <a:endParaRPr lang="en-US" dirty="0"/>
          </a:p>
        </p:txBody>
      </p:sp>
      <p:sp>
        <p:nvSpPr>
          <p:cNvPr id="3" name="Content Placeholder 2"/>
          <p:cNvSpPr>
            <a:spLocks noGrp="1"/>
          </p:cNvSpPr>
          <p:nvPr>
            <p:ph idx="1"/>
          </p:nvPr>
        </p:nvSpPr>
        <p:spPr/>
        <p:txBody>
          <a:bodyPr/>
          <a:lstStyle/>
          <a:p>
            <a:r>
              <a:rPr lang="en-US" dirty="0" smtClean="0"/>
              <a:t>We examine performance on three machines:  the Cray XT4 (Franklin), the Cray XE6 (Hopper), and the IBM BGP (Intrepid) </a:t>
            </a:r>
            <a:endParaRPr lang="en-US"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11</a:t>
            </a:fld>
            <a:endParaRPr lang="en-US"/>
          </a:p>
        </p:txBody>
      </p:sp>
      <p:grpSp>
        <p:nvGrpSpPr>
          <p:cNvPr id="6" name="Group 53"/>
          <p:cNvGrpSpPr/>
          <p:nvPr/>
        </p:nvGrpSpPr>
        <p:grpSpPr>
          <a:xfrm>
            <a:off x="1143000" y="2055812"/>
            <a:ext cx="6858000" cy="4344988"/>
            <a:chOff x="1143000" y="2055812"/>
            <a:chExt cx="6858000" cy="4344988"/>
          </a:xfrm>
        </p:grpSpPr>
        <p:sp>
          <p:nvSpPr>
            <p:cNvPr id="5" name="TextBox 4"/>
            <p:cNvSpPr txBox="1"/>
            <p:nvPr/>
          </p:nvSpPr>
          <p:spPr>
            <a:xfrm>
              <a:off x="3886200" y="2055812"/>
              <a:ext cx="1371600" cy="457200"/>
            </a:xfrm>
            <a:prstGeom prst="rect">
              <a:avLst/>
            </a:prstGeom>
            <a:noFill/>
            <a:ln>
              <a:noFill/>
            </a:ln>
          </p:spPr>
          <p:txBody>
            <a:bodyPr wrap="square" lIns="0" tIns="0" rIns="0" bIns="0" rtlCol="0" anchor="ctr" anchorCtr="0">
              <a:noAutofit/>
            </a:bodyPr>
            <a:lstStyle/>
            <a:p>
              <a:pPr algn="ctr"/>
              <a:r>
                <a:rPr lang="en-US" sz="1800" b="1" dirty="0" smtClean="0"/>
                <a:t>Intrepid</a:t>
              </a:r>
              <a:endParaRPr lang="en-US" sz="1800" b="1" dirty="0"/>
            </a:p>
          </p:txBody>
        </p:sp>
        <p:sp>
          <p:nvSpPr>
            <p:cNvPr id="7" name="TextBox 6"/>
            <p:cNvSpPr txBox="1"/>
            <p:nvPr/>
          </p:nvSpPr>
          <p:spPr>
            <a:xfrm>
              <a:off x="6629400" y="2055812"/>
              <a:ext cx="1371600" cy="457200"/>
            </a:xfrm>
            <a:prstGeom prst="rect">
              <a:avLst/>
            </a:prstGeom>
            <a:noFill/>
            <a:ln>
              <a:noFill/>
            </a:ln>
          </p:spPr>
          <p:txBody>
            <a:bodyPr wrap="square" lIns="0" tIns="0" rIns="0" bIns="0" rtlCol="0" anchor="ctr" anchorCtr="0">
              <a:noAutofit/>
            </a:bodyPr>
            <a:lstStyle/>
            <a:p>
              <a:pPr algn="ctr"/>
              <a:r>
                <a:rPr lang="en-US" sz="1800" b="1" dirty="0" smtClean="0"/>
                <a:t>Hopper</a:t>
              </a:r>
              <a:endParaRPr lang="en-US" sz="1800" b="1" dirty="0"/>
            </a:p>
          </p:txBody>
        </p:sp>
        <p:sp>
          <p:nvSpPr>
            <p:cNvPr id="8" name="TextBox 7"/>
            <p:cNvSpPr txBox="1"/>
            <p:nvPr/>
          </p:nvSpPr>
          <p:spPr>
            <a:xfrm>
              <a:off x="5257800" y="2055812"/>
              <a:ext cx="1371600" cy="457200"/>
            </a:xfrm>
            <a:prstGeom prst="rect">
              <a:avLst/>
            </a:prstGeom>
            <a:noFill/>
            <a:ln>
              <a:noFill/>
            </a:ln>
          </p:spPr>
          <p:txBody>
            <a:bodyPr wrap="square" lIns="0" tIns="0" rIns="0" bIns="0" rtlCol="0" anchor="ctr" anchorCtr="0">
              <a:noAutofit/>
            </a:bodyPr>
            <a:lstStyle/>
            <a:p>
              <a:pPr algn="ctr"/>
              <a:r>
                <a:rPr lang="en-US" sz="1800" b="1" dirty="0" smtClean="0"/>
                <a:t>Franklin</a:t>
              </a:r>
              <a:endParaRPr lang="en-US" sz="1800" b="1" dirty="0"/>
            </a:p>
          </p:txBody>
        </p:sp>
        <p:sp>
          <p:nvSpPr>
            <p:cNvPr id="11" name="TextBox 10"/>
            <p:cNvSpPr txBox="1"/>
            <p:nvPr/>
          </p:nvSpPr>
          <p:spPr>
            <a:xfrm>
              <a:off x="3886200" y="2513012"/>
              <a:ext cx="1371600" cy="457200"/>
            </a:xfrm>
            <a:prstGeom prst="rect">
              <a:avLst/>
            </a:prstGeom>
            <a:noFill/>
            <a:ln>
              <a:noFill/>
            </a:ln>
          </p:spPr>
          <p:txBody>
            <a:bodyPr wrap="square" lIns="0" tIns="0" rIns="0" bIns="0" rtlCol="0" anchor="ctr" anchorCtr="0">
              <a:noAutofit/>
            </a:bodyPr>
            <a:lstStyle/>
            <a:p>
              <a:pPr algn="ctr"/>
              <a:r>
                <a:rPr lang="en-US" sz="1800" dirty="0" smtClean="0"/>
                <a:t>1</a:t>
              </a:r>
              <a:endParaRPr lang="en-US" sz="1800" dirty="0"/>
            </a:p>
          </p:txBody>
        </p:sp>
        <p:sp>
          <p:nvSpPr>
            <p:cNvPr id="12" name="TextBox 11"/>
            <p:cNvSpPr txBox="1"/>
            <p:nvPr/>
          </p:nvSpPr>
          <p:spPr>
            <a:xfrm>
              <a:off x="1143000" y="2513012"/>
              <a:ext cx="2667000" cy="457200"/>
            </a:xfrm>
            <a:prstGeom prst="rect">
              <a:avLst/>
            </a:prstGeom>
            <a:noFill/>
            <a:ln>
              <a:noFill/>
            </a:ln>
          </p:spPr>
          <p:txBody>
            <a:bodyPr wrap="square" lIns="0" tIns="0" rIns="0" bIns="0" rtlCol="0" anchor="ctr" anchorCtr="0">
              <a:noAutofit/>
            </a:bodyPr>
            <a:lstStyle/>
            <a:p>
              <a:pPr algn="r"/>
              <a:r>
                <a:rPr lang="en-US" sz="1800" dirty="0" smtClean="0"/>
                <a:t>chips per node</a:t>
              </a:r>
              <a:endParaRPr lang="en-US" sz="1800" dirty="0"/>
            </a:p>
          </p:txBody>
        </p:sp>
        <p:sp>
          <p:nvSpPr>
            <p:cNvPr id="13" name="TextBox 12"/>
            <p:cNvSpPr txBox="1"/>
            <p:nvPr/>
          </p:nvSpPr>
          <p:spPr>
            <a:xfrm>
              <a:off x="6629400" y="2513012"/>
              <a:ext cx="1371600" cy="457200"/>
            </a:xfrm>
            <a:prstGeom prst="rect">
              <a:avLst/>
            </a:prstGeom>
            <a:noFill/>
            <a:ln>
              <a:noFill/>
            </a:ln>
          </p:spPr>
          <p:txBody>
            <a:bodyPr wrap="square" lIns="0" tIns="0" rIns="0" bIns="0" rtlCol="0" anchor="ctr" anchorCtr="0">
              <a:noAutofit/>
            </a:bodyPr>
            <a:lstStyle/>
            <a:p>
              <a:pPr algn="ctr"/>
              <a:r>
                <a:rPr lang="en-US" sz="1800" dirty="0" smtClean="0"/>
                <a:t>4</a:t>
              </a:r>
              <a:endParaRPr lang="en-US" sz="1800" dirty="0"/>
            </a:p>
          </p:txBody>
        </p:sp>
        <p:sp>
          <p:nvSpPr>
            <p:cNvPr id="14" name="TextBox 13"/>
            <p:cNvSpPr txBox="1"/>
            <p:nvPr/>
          </p:nvSpPr>
          <p:spPr>
            <a:xfrm>
              <a:off x="5257800" y="2513012"/>
              <a:ext cx="1371600" cy="457200"/>
            </a:xfrm>
            <a:prstGeom prst="rect">
              <a:avLst/>
            </a:prstGeom>
            <a:noFill/>
            <a:ln>
              <a:noFill/>
            </a:ln>
          </p:spPr>
          <p:txBody>
            <a:bodyPr wrap="square" lIns="0" tIns="0" rIns="0" bIns="0" rtlCol="0" anchor="ctr" anchorCtr="0">
              <a:noAutofit/>
            </a:bodyPr>
            <a:lstStyle/>
            <a:p>
              <a:pPr algn="ctr"/>
              <a:r>
                <a:rPr lang="en-US" sz="1800" dirty="0" smtClean="0"/>
                <a:t>1</a:t>
              </a:r>
              <a:endParaRPr lang="en-US" sz="1800" dirty="0"/>
            </a:p>
          </p:txBody>
        </p:sp>
        <p:sp>
          <p:nvSpPr>
            <p:cNvPr id="16" name="TextBox 15"/>
            <p:cNvSpPr txBox="1"/>
            <p:nvPr/>
          </p:nvSpPr>
          <p:spPr>
            <a:xfrm>
              <a:off x="3886200" y="2970212"/>
              <a:ext cx="1371600" cy="457200"/>
            </a:xfrm>
            <a:prstGeom prst="rect">
              <a:avLst/>
            </a:prstGeom>
            <a:noFill/>
            <a:ln>
              <a:noFill/>
            </a:ln>
          </p:spPr>
          <p:txBody>
            <a:bodyPr wrap="square" lIns="0" tIns="0" rIns="0" bIns="0" rtlCol="0" anchor="ctr" anchorCtr="0">
              <a:noAutofit/>
            </a:bodyPr>
            <a:lstStyle/>
            <a:p>
              <a:pPr algn="ctr"/>
              <a:r>
                <a:rPr lang="en-US" sz="1800" dirty="0" smtClean="0"/>
                <a:t>4</a:t>
              </a:r>
              <a:endParaRPr lang="en-US" sz="1800" dirty="0"/>
            </a:p>
          </p:txBody>
        </p:sp>
        <p:sp>
          <p:nvSpPr>
            <p:cNvPr id="17" name="TextBox 16"/>
            <p:cNvSpPr txBox="1"/>
            <p:nvPr/>
          </p:nvSpPr>
          <p:spPr>
            <a:xfrm>
              <a:off x="1143000" y="2970212"/>
              <a:ext cx="2667000" cy="457200"/>
            </a:xfrm>
            <a:prstGeom prst="rect">
              <a:avLst/>
            </a:prstGeom>
            <a:noFill/>
            <a:ln>
              <a:noFill/>
            </a:ln>
          </p:spPr>
          <p:txBody>
            <a:bodyPr wrap="square" lIns="0" tIns="0" rIns="0" bIns="0" rtlCol="0" anchor="ctr" anchorCtr="0">
              <a:noAutofit/>
            </a:bodyPr>
            <a:lstStyle/>
            <a:p>
              <a:pPr algn="r"/>
              <a:r>
                <a:rPr lang="en-US" sz="1800" dirty="0" smtClean="0"/>
                <a:t>cores per chip</a:t>
              </a:r>
              <a:endParaRPr lang="en-US" sz="1800" dirty="0"/>
            </a:p>
          </p:txBody>
        </p:sp>
        <p:sp>
          <p:nvSpPr>
            <p:cNvPr id="18" name="TextBox 17"/>
            <p:cNvSpPr txBox="1"/>
            <p:nvPr/>
          </p:nvSpPr>
          <p:spPr>
            <a:xfrm>
              <a:off x="6629400" y="2970212"/>
              <a:ext cx="1371600" cy="457200"/>
            </a:xfrm>
            <a:prstGeom prst="rect">
              <a:avLst/>
            </a:prstGeom>
            <a:noFill/>
            <a:ln>
              <a:noFill/>
            </a:ln>
          </p:spPr>
          <p:txBody>
            <a:bodyPr wrap="square" lIns="0" tIns="0" rIns="0" bIns="0" rtlCol="0" anchor="ctr" anchorCtr="0">
              <a:noAutofit/>
            </a:bodyPr>
            <a:lstStyle/>
            <a:p>
              <a:pPr algn="ctr"/>
              <a:r>
                <a:rPr lang="en-US" sz="1800" dirty="0" smtClean="0"/>
                <a:t>6</a:t>
              </a:r>
              <a:endParaRPr lang="en-US" sz="1800" dirty="0"/>
            </a:p>
          </p:txBody>
        </p:sp>
        <p:sp>
          <p:nvSpPr>
            <p:cNvPr id="19" name="TextBox 18"/>
            <p:cNvSpPr txBox="1"/>
            <p:nvPr/>
          </p:nvSpPr>
          <p:spPr>
            <a:xfrm>
              <a:off x="5257800" y="2970212"/>
              <a:ext cx="1371600" cy="457200"/>
            </a:xfrm>
            <a:prstGeom prst="rect">
              <a:avLst/>
            </a:prstGeom>
            <a:noFill/>
            <a:ln>
              <a:noFill/>
            </a:ln>
          </p:spPr>
          <p:txBody>
            <a:bodyPr wrap="square" lIns="0" tIns="0" rIns="0" bIns="0" rtlCol="0" anchor="ctr" anchorCtr="0">
              <a:noAutofit/>
            </a:bodyPr>
            <a:lstStyle/>
            <a:p>
              <a:pPr algn="ctr"/>
              <a:r>
                <a:rPr lang="en-US" sz="1800" dirty="0" smtClean="0"/>
                <a:t>4</a:t>
              </a:r>
              <a:endParaRPr lang="en-US" sz="1800" dirty="0"/>
            </a:p>
          </p:txBody>
        </p:sp>
        <p:sp>
          <p:nvSpPr>
            <p:cNvPr id="21" name="TextBox 20"/>
            <p:cNvSpPr txBox="1"/>
            <p:nvPr/>
          </p:nvSpPr>
          <p:spPr>
            <a:xfrm>
              <a:off x="3886200" y="3427412"/>
              <a:ext cx="1371600" cy="457200"/>
            </a:xfrm>
            <a:prstGeom prst="rect">
              <a:avLst/>
            </a:prstGeom>
            <a:noFill/>
            <a:ln>
              <a:noFill/>
            </a:ln>
          </p:spPr>
          <p:txBody>
            <a:bodyPr wrap="square" lIns="0" tIns="0" rIns="0" bIns="0" rtlCol="0" anchor="ctr" anchorCtr="0">
              <a:noAutofit/>
            </a:bodyPr>
            <a:lstStyle/>
            <a:p>
              <a:pPr algn="ctr"/>
              <a:r>
                <a:rPr lang="en-US" sz="1800" dirty="0" smtClean="0"/>
                <a:t>Custom</a:t>
              </a:r>
            </a:p>
            <a:p>
              <a:pPr algn="ctr"/>
              <a:r>
                <a:rPr lang="en-US" sz="1800" dirty="0" smtClean="0"/>
                <a:t>3D Torus</a:t>
              </a:r>
              <a:endParaRPr lang="en-US" sz="1800" dirty="0"/>
            </a:p>
          </p:txBody>
        </p:sp>
        <p:sp>
          <p:nvSpPr>
            <p:cNvPr id="22" name="TextBox 21"/>
            <p:cNvSpPr txBox="1"/>
            <p:nvPr/>
          </p:nvSpPr>
          <p:spPr>
            <a:xfrm>
              <a:off x="1143000" y="3427412"/>
              <a:ext cx="2667000" cy="457200"/>
            </a:xfrm>
            <a:prstGeom prst="rect">
              <a:avLst/>
            </a:prstGeom>
            <a:noFill/>
            <a:ln>
              <a:noFill/>
            </a:ln>
          </p:spPr>
          <p:txBody>
            <a:bodyPr wrap="square" lIns="0" tIns="0" rIns="0" bIns="0" rtlCol="0" anchor="ctr" anchorCtr="0">
              <a:noAutofit/>
            </a:bodyPr>
            <a:lstStyle/>
            <a:p>
              <a:pPr algn="r"/>
              <a:r>
                <a:rPr lang="en-US" sz="1800" dirty="0" smtClean="0"/>
                <a:t>Interconnect</a:t>
              </a:r>
              <a:endParaRPr lang="en-US" sz="1800" dirty="0"/>
            </a:p>
          </p:txBody>
        </p:sp>
        <p:sp>
          <p:nvSpPr>
            <p:cNvPr id="23" name="TextBox 22"/>
            <p:cNvSpPr txBox="1"/>
            <p:nvPr/>
          </p:nvSpPr>
          <p:spPr>
            <a:xfrm>
              <a:off x="6629400" y="3427412"/>
              <a:ext cx="1371600" cy="457200"/>
            </a:xfrm>
            <a:prstGeom prst="rect">
              <a:avLst/>
            </a:prstGeom>
            <a:noFill/>
            <a:ln>
              <a:noFill/>
            </a:ln>
          </p:spPr>
          <p:txBody>
            <a:bodyPr wrap="square" lIns="0" tIns="0" rIns="0" bIns="0" rtlCol="0" anchor="ctr" anchorCtr="0">
              <a:noAutofit/>
            </a:bodyPr>
            <a:lstStyle/>
            <a:p>
              <a:pPr algn="ctr"/>
              <a:r>
                <a:rPr lang="en-US" sz="1800" dirty="0" smtClean="0"/>
                <a:t>Gemini</a:t>
              </a:r>
            </a:p>
            <a:p>
              <a:pPr algn="ctr"/>
              <a:r>
                <a:rPr lang="en-US" sz="1800" dirty="0" smtClean="0"/>
                <a:t>3D Torus</a:t>
              </a:r>
              <a:endParaRPr lang="en-US" sz="1800" dirty="0"/>
            </a:p>
          </p:txBody>
        </p:sp>
        <p:sp>
          <p:nvSpPr>
            <p:cNvPr id="24" name="TextBox 23"/>
            <p:cNvSpPr txBox="1"/>
            <p:nvPr/>
          </p:nvSpPr>
          <p:spPr>
            <a:xfrm>
              <a:off x="5257800" y="3427412"/>
              <a:ext cx="1371600" cy="457200"/>
            </a:xfrm>
            <a:prstGeom prst="rect">
              <a:avLst/>
            </a:prstGeom>
            <a:noFill/>
            <a:ln>
              <a:noFill/>
            </a:ln>
          </p:spPr>
          <p:txBody>
            <a:bodyPr wrap="square" lIns="0" tIns="0" rIns="0" bIns="0" rtlCol="0" anchor="ctr" anchorCtr="0">
              <a:noAutofit/>
            </a:bodyPr>
            <a:lstStyle/>
            <a:p>
              <a:pPr algn="ctr"/>
              <a:r>
                <a:rPr lang="en-US" sz="1800" dirty="0" smtClean="0"/>
                <a:t>SeaStar2</a:t>
              </a:r>
            </a:p>
            <a:p>
              <a:pPr algn="ctr"/>
              <a:r>
                <a:rPr lang="en-US" sz="1800" dirty="0" smtClean="0"/>
                <a:t>3D Torus</a:t>
              </a:r>
              <a:endParaRPr lang="en-US" sz="1800" dirty="0"/>
            </a:p>
          </p:txBody>
        </p:sp>
        <p:sp>
          <p:nvSpPr>
            <p:cNvPr id="26" name="TextBox 25"/>
            <p:cNvSpPr txBox="1"/>
            <p:nvPr/>
          </p:nvSpPr>
          <p:spPr>
            <a:xfrm>
              <a:off x="3886200" y="3884612"/>
              <a:ext cx="1371600" cy="457200"/>
            </a:xfrm>
            <a:prstGeom prst="rect">
              <a:avLst/>
            </a:prstGeom>
            <a:noFill/>
            <a:ln>
              <a:noFill/>
            </a:ln>
          </p:spPr>
          <p:txBody>
            <a:bodyPr wrap="square" lIns="0" tIns="0" rIns="0" bIns="0" rtlCol="0" anchor="ctr" anchorCtr="0">
              <a:noAutofit/>
            </a:bodyPr>
            <a:lstStyle/>
            <a:p>
              <a:pPr algn="ctr"/>
              <a:r>
                <a:rPr lang="en-US" sz="1800" dirty="0" smtClean="0"/>
                <a:t>3.4</a:t>
              </a:r>
              <a:endParaRPr lang="en-US" sz="1800" dirty="0"/>
            </a:p>
          </p:txBody>
        </p:sp>
        <p:sp>
          <p:nvSpPr>
            <p:cNvPr id="27" name="TextBox 26"/>
            <p:cNvSpPr txBox="1"/>
            <p:nvPr/>
          </p:nvSpPr>
          <p:spPr>
            <a:xfrm>
              <a:off x="1143000" y="3884612"/>
              <a:ext cx="2667000" cy="457200"/>
            </a:xfrm>
            <a:prstGeom prst="rect">
              <a:avLst/>
            </a:prstGeom>
            <a:noFill/>
            <a:ln>
              <a:noFill/>
            </a:ln>
          </p:spPr>
          <p:txBody>
            <a:bodyPr wrap="square" lIns="0" tIns="0" rIns="0" bIns="0" rtlCol="0" anchor="ctr" anchorCtr="0">
              <a:noAutofit/>
            </a:bodyPr>
            <a:lstStyle/>
            <a:p>
              <a:pPr algn="r"/>
              <a:r>
                <a:rPr lang="en-US" sz="1800" dirty="0" err="1" smtClean="0"/>
                <a:t>Gflop/s</a:t>
              </a:r>
              <a:r>
                <a:rPr lang="en-US" sz="1800" dirty="0" smtClean="0"/>
                <a:t> per core</a:t>
              </a:r>
              <a:endParaRPr lang="en-US" sz="1800" dirty="0"/>
            </a:p>
          </p:txBody>
        </p:sp>
        <p:sp>
          <p:nvSpPr>
            <p:cNvPr id="28" name="TextBox 27"/>
            <p:cNvSpPr txBox="1"/>
            <p:nvPr/>
          </p:nvSpPr>
          <p:spPr>
            <a:xfrm>
              <a:off x="6629400" y="3884612"/>
              <a:ext cx="1371600" cy="457200"/>
            </a:xfrm>
            <a:prstGeom prst="rect">
              <a:avLst/>
            </a:prstGeom>
            <a:noFill/>
            <a:ln>
              <a:noFill/>
            </a:ln>
          </p:spPr>
          <p:txBody>
            <a:bodyPr wrap="square" lIns="0" tIns="0" rIns="0" bIns="0" rtlCol="0" anchor="ctr" anchorCtr="0">
              <a:noAutofit/>
            </a:bodyPr>
            <a:lstStyle/>
            <a:p>
              <a:pPr algn="ctr"/>
              <a:r>
                <a:rPr lang="en-US" sz="1800" dirty="0" smtClean="0"/>
                <a:t>8.4</a:t>
              </a:r>
              <a:endParaRPr lang="en-US" sz="1800" dirty="0"/>
            </a:p>
          </p:txBody>
        </p:sp>
        <p:sp>
          <p:nvSpPr>
            <p:cNvPr id="29" name="TextBox 28"/>
            <p:cNvSpPr txBox="1"/>
            <p:nvPr/>
          </p:nvSpPr>
          <p:spPr>
            <a:xfrm>
              <a:off x="5257800" y="3884612"/>
              <a:ext cx="1371600" cy="457200"/>
            </a:xfrm>
            <a:prstGeom prst="rect">
              <a:avLst/>
            </a:prstGeom>
            <a:noFill/>
            <a:ln>
              <a:noFill/>
            </a:ln>
          </p:spPr>
          <p:txBody>
            <a:bodyPr wrap="square" lIns="0" tIns="0" rIns="0" bIns="0" rtlCol="0" anchor="ctr" anchorCtr="0">
              <a:noAutofit/>
            </a:bodyPr>
            <a:lstStyle/>
            <a:p>
              <a:pPr algn="ctr"/>
              <a:r>
                <a:rPr lang="en-US" sz="1800" dirty="0" smtClean="0"/>
                <a:t>9.2</a:t>
              </a:r>
              <a:endParaRPr lang="en-US" sz="1800" dirty="0"/>
            </a:p>
          </p:txBody>
        </p:sp>
        <p:sp>
          <p:nvSpPr>
            <p:cNvPr id="31" name="TextBox 30"/>
            <p:cNvSpPr txBox="1"/>
            <p:nvPr/>
          </p:nvSpPr>
          <p:spPr>
            <a:xfrm>
              <a:off x="3886200" y="4341812"/>
              <a:ext cx="1371600" cy="457200"/>
            </a:xfrm>
            <a:prstGeom prst="rect">
              <a:avLst/>
            </a:prstGeom>
            <a:noFill/>
            <a:ln>
              <a:noFill/>
            </a:ln>
          </p:spPr>
          <p:txBody>
            <a:bodyPr wrap="square" lIns="0" tIns="0" rIns="0" bIns="0" rtlCol="0" anchor="ctr" anchorCtr="0">
              <a:noAutofit/>
            </a:bodyPr>
            <a:lstStyle/>
            <a:p>
              <a:pPr algn="ctr"/>
              <a:r>
                <a:rPr lang="en-US" sz="1800" dirty="0" smtClean="0"/>
                <a:t>2.07</a:t>
              </a:r>
              <a:endParaRPr lang="en-US" sz="1800" dirty="0"/>
            </a:p>
          </p:txBody>
        </p:sp>
        <p:sp>
          <p:nvSpPr>
            <p:cNvPr id="32" name="TextBox 31"/>
            <p:cNvSpPr txBox="1"/>
            <p:nvPr/>
          </p:nvSpPr>
          <p:spPr>
            <a:xfrm>
              <a:off x="1143000" y="4341812"/>
              <a:ext cx="2667000" cy="457200"/>
            </a:xfrm>
            <a:prstGeom prst="rect">
              <a:avLst/>
            </a:prstGeom>
            <a:noFill/>
            <a:ln>
              <a:noFill/>
            </a:ln>
          </p:spPr>
          <p:txBody>
            <a:bodyPr wrap="square" lIns="0" tIns="0" rIns="0" bIns="0" rtlCol="0" anchor="ctr" anchorCtr="0">
              <a:noAutofit/>
            </a:bodyPr>
            <a:lstStyle/>
            <a:p>
              <a:pPr algn="r"/>
              <a:r>
                <a:rPr lang="en-US" sz="1800" dirty="0" smtClean="0"/>
                <a:t>DRAM GB/</a:t>
              </a:r>
              <a:r>
                <a:rPr lang="en-US" sz="1800" dirty="0" err="1" smtClean="0"/>
                <a:t>s</a:t>
              </a:r>
              <a:r>
                <a:rPr lang="en-US" sz="1800" dirty="0" smtClean="0"/>
                <a:t> per core</a:t>
              </a:r>
              <a:endParaRPr lang="en-US" sz="1800" dirty="0"/>
            </a:p>
          </p:txBody>
        </p:sp>
        <p:sp>
          <p:nvSpPr>
            <p:cNvPr id="33" name="TextBox 32"/>
            <p:cNvSpPr txBox="1"/>
            <p:nvPr/>
          </p:nvSpPr>
          <p:spPr>
            <a:xfrm>
              <a:off x="6629400" y="4341812"/>
              <a:ext cx="1371600" cy="457200"/>
            </a:xfrm>
            <a:prstGeom prst="rect">
              <a:avLst/>
            </a:prstGeom>
            <a:noFill/>
            <a:ln>
              <a:noFill/>
            </a:ln>
          </p:spPr>
          <p:txBody>
            <a:bodyPr wrap="square" lIns="0" tIns="0" rIns="0" bIns="0" rtlCol="0" anchor="ctr" anchorCtr="0">
              <a:noAutofit/>
            </a:bodyPr>
            <a:lstStyle/>
            <a:p>
              <a:pPr algn="ctr"/>
              <a:r>
                <a:rPr lang="en-US" sz="1800" dirty="0" smtClean="0"/>
                <a:t>2.05</a:t>
              </a:r>
              <a:endParaRPr lang="en-US" sz="1800" dirty="0"/>
            </a:p>
          </p:txBody>
        </p:sp>
        <p:sp>
          <p:nvSpPr>
            <p:cNvPr id="34" name="TextBox 33"/>
            <p:cNvSpPr txBox="1"/>
            <p:nvPr/>
          </p:nvSpPr>
          <p:spPr>
            <a:xfrm>
              <a:off x="5257800" y="4341812"/>
              <a:ext cx="1371600" cy="457200"/>
            </a:xfrm>
            <a:prstGeom prst="rect">
              <a:avLst/>
            </a:prstGeom>
            <a:noFill/>
            <a:ln>
              <a:noFill/>
            </a:ln>
          </p:spPr>
          <p:txBody>
            <a:bodyPr wrap="square" lIns="0" tIns="0" rIns="0" bIns="0" rtlCol="0" anchor="ctr" anchorCtr="0">
              <a:noAutofit/>
            </a:bodyPr>
            <a:lstStyle/>
            <a:p>
              <a:pPr algn="ctr"/>
              <a:r>
                <a:rPr lang="en-US" sz="1800" dirty="0" smtClean="0"/>
                <a:t>2.1</a:t>
              </a:r>
              <a:endParaRPr lang="en-US" sz="1800" dirty="0"/>
            </a:p>
          </p:txBody>
        </p:sp>
        <p:sp>
          <p:nvSpPr>
            <p:cNvPr id="36" name="TextBox 35"/>
            <p:cNvSpPr txBox="1"/>
            <p:nvPr/>
          </p:nvSpPr>
          <p:spPr>
            <a:xfrm>
              <a:off x="3886200" y="5713412"/>
              <a:ext cx="1371600" cy="457200"/>
            </a:xfrm>
            <a:prstGeom prst="rect">
              <a:avLst/>
            </a:prstGeom>
            <a:noFill/>
            <a:ln>
              <a:noFill/>
            </a:ln>
          </p:spPr>
          <p:txBody>
            <a:bodyPr wrap="square" lIns="0" tIns="0" rIns="0" bIns="0" rtlCol="0" anchor="ctr" anchorCtr="0">
              <a:noAutofit/>
            </a:bodyPr>
            <a:lstStyle/>
            <a:p>
              <a:pPr algn="ctr"/>
              <a:r>
                <a:rPr lang="en-US" sz="1800" dirty="0" smtClean="0"/>
                <a:t>7.7W</a:t>
              </a:r>
              <a:endParaRPr lang="en-US" sz="1800" dirty="0"/>
            </a:p>
          </p:txBody>
        </p:sp>
        <p:sp>
          <p:nvSpPr>
            <p:cNvPr id="37" name="TextBox 36"/>
            <p:cNvSpPr txBox="1"/>
            <p:nvPr/>
          </p:nvSpPr>
          <p:spPr>
            <a:xfrm>
              <a:off x="1143000" y="5713412"/>
              <a:ext cx="2667000" cy="457200"/>
            </a:xfrm>
            <a:prstGeom prst="rect">
              <a:avLst/>
            </a:prstGeom>
            <a:noFill/>
            <a:ln>
              <a:noFill/>
            </a:ln>
          </p:spPr>
          <p:txBody>
            <a:bodyPr wrap="square" lIns="0" tIns="0" rIns="0" bIns="0" rtlCol="0" anchor="ctr" anchorCtr="0">
              <a:noAutofit/>
            </a:bodyPr>
            <a:lstStyle/>
            <a:p>
              <a:pPr algn="r"/>
              <a:r>
                <a:rPr lang="en-US" sz="1800" dirty="0" smtClean="0"/>
                <a:t>Node power per core</a:t>
              </a:r>
              <a:r>
                <a:rPr lang="en-US" sz="1800" baseline="30000" dirty="0" smtClean="0"/>
                <a:t>1</a:t>
              </a:r>
              <a:endParaRPr lang="en-US" sz="1800" baseline="30000" dirty="0"/>
            </a:p>
          </p:txBody>
        </p:sp>
        <p:sp>
          <p:nvSpPr>
            <p:cNvPr id="38" name="TextBox 37"/>
            <p:cNvSpPr txBox="1"/>
            <p:nvPr/>
          </p:nvSpPr>
          <p:spPr>
            <a:xfrm>
              <a:off x="6629400" y="5713412"/>
              <a:ext cx="1371600" cy="457200"/>
            </a:xfrm>
            <a:prstGeom prst="rect">
              <a:avLst/>
            </a:prstGeom>
            <a:noFill/>
            <a:ln>
              <a:noFill/>
            </a:ln>
          </p:spPr>
          <p:txBody>
            <a:bodyPr wrap="square" lIns="0" tIns="0" rIns="0" bIns="0" rtlCol="0" anchor="ctr" anchorCtr="0">
              <a:noAutofit/>
            </a:bodyPr>
            <a:lstStyle/>
            <a:p>
              <a:pPr algn="ctr"/>
              <a:r>
                <a:rPr lang="en-US" sz="1800" dirty="0" smtClean="0"/>
                <a:t>19W</a:t>
              </a:r>
              <a:endParaRPr lang="en-US" sz="1800" dirty="0"/>
            </a:p>
          </p:txBody>
        </p:sp>
        <p:sp>
          <p:nvSpPr>
            <p:cNvPr id="39" name="TextBox 38"/>
            <p:cNvSpPr txBox="1"/>
            <p:nvPr/>
          </p:nvSpPr>
          <p:spPr>
            <a:xfrm>
              <a:off x="5257800" y="5713412"/>
              <a:ext cx="1371600" cy="457200"/>
            </a:xfrm>
            <a:prstGeom prst="rect">
              <a:avLst/>
            </a:prstGeom>
            <a:noFill/>
            <a:ln>
              <a:noFill/>
            </a:ln>
          </p:spPr>
          <p:txBody>
            <a:bodyPr wrap="square" lIns="0" tIns="0" rIns="0" bIns="0" rtlCol="0" anchor="ctr" anchorCtr="0">
              <a:noAutofit/>
            </a:bodyPr>
            <a:lstStyle/>
            <a:p>
              <a:pPr algn="ctr"/>
              <a:r>
                <a:rPr lang="en-US" sz="1800" dirty="0" smtClean="0"/>
                <a:t>30W</a:t>
              </a:r>
              <a:endParaRPr lang="en-US" sz="1800" dirty="0"/>
            </a:p>
          </p:txBody>
        </p:sp>
        <p:sp>
          <p:nvSpPr>
            <p:cNvPr id="40" name="TextBox 39"/>
            <p:cNvSpPr txBox="1"/>
            <p:nvPr/>
          </p:nvSpPr>
          <p:spPr>
            <a:xfrm>
              <a:off x="3886200" y="4799012"/>
              <a:ext cx="1371600" cy="457200"/>
            </a:xfrm>
            <a:prstGeom prst="rect">
              <a:avLst/>
            </a:prstGeom>
            <a:noFill/>
            <a:ln>
              <a:noFill/>
            </a:ln>
          </p:spPr>
          <p:txBody>
            <a:bodyPr wrap="square" lIns="0" tIns="0" rIns="0" bIns="0" rtlCol="0" anchor="ctr" anchorCtr="0">
              <a:noAutofit/>
            </a:bodyPr>
            <a:lstStyle/>
            <a:p>
              <a:pPr algn="ctr"/>
              <a:r>
                <a:rPr lang="en-US" sz="1800" dirty="0" smtClean="0"/>
                <a:t>32KB</a:t>
              </a:r>
              <a:endParaRPr lang="en-US" sz="1800" dirty="0"/>
            </a:p>
          </p:txBody>
        </p:sp>
        <p:sp>
          <p:nvSpPr>
            <p:cNvPr id="41" name="TextBox 40"/>
            <p:cNvSpPr txBox="1"/>
            <p:nvPr/>
          </p:nvSpPr>
          <p:spPr>
            <a:xfrm>
              <a:off x="1143000" y="4799012"/>
              <a:ext cx="2667000" cy="457200"/>
            </a:xfrm>
            <a:prstGeom prst="rect">
              <a:avLst/>
            </a:prstGeom>
            <a:noFill/>
            <a:ln>
              <a:noFill/>
            </a:ln>
          </p:spPr>
          <p:txBody>
            <a:bodyPr wrap="square" lIns="0" tIns="0" rIns="0" bIns="0" rtlCol="0" anchor="ctr" anchorCtr="0">
              <a:noAutofit/>
            </a:bodyPr>
            <a:lstStyle/>
            <a:p>
              <a:pPr algn="r"/>
              <a:r>
                <a:rPr lang="en-US" sz="1800" dirty="0" smtClean="0"/>
                <a:t>Private cache per core</a:t>
              </a:r>
              <a:endParaRPr lang="en-US" sz="1800" dirty="0"/>
            </a:p>
          </p:txBody>
        </p:sp>
        <p:sp>
          <p:nvSpPr>
            <p:cNvPr id="42" name="TextBox 41"/>
            <p:cNvSpPr txBox="1"/>
            <p:nvPr/>
          </p:nvSpPr>
          <p:spPr>
            <a:xfrm>
              <a:off x="6629400" y="4799012"/>
              <a:ext cx="1371600" cy="457200"/>
            </a:xfrm>
            <a:prstGeom prst="rect">
              <a:avLst/>
            </a:prstGeom>
            <a:noFill/>
            <a:ln>
              <a:noFill/>
            </a:ln>
          </p:spPr>
          <p:txBody>
            <a:bodyPr wrap="square" lIns="0" tIns="0" rIns="0" bIns="0" rtlCol="0" anchor="ctr" anchorCtr="0">
              <a:noAutofit/>
            </a:bodyPr>
            <a:lstStyle/>
            <a:p>
              <a:pPr algn="ctr"/>
              <a:r>
                <a:rPr lang="en-US" sz="1800" dirty="0" smtClean="0"/>
                <a:t>64+512KB</a:t>
              </a:r>
              <a:endParaRPr lang="en-US" sz="1800" dirty="0"/>
            </a:p>
          </p:txBody>
        </p:sp>
        <p:sp>
          <p:nvSpPr>
            <p:cNvPr id="43" name="TextBox 42"/>
            <p:cNvSpPr txBox="1"/>
            <p:nvPr/>
          </p:nvSpPr>
          <p:spPr>
            <a:xfrm>
              <a:off x="5257800" y="4799012"/>
              <a:ext cx="1371600" cy="457200"/>
            </a:xfrm>
            <a:prstGeom prst="rect">
              <a:avLst/>
            </a:prstGeom>
            <a:noFill/>
            <a:ln>
              <a:noFill/>
            </a:ln>
          </p:spPr>
          <p:txBody>
            <a:bodyPr wrap="square" lIns="0" tIns="0" rIns="0" bIns="0" rtlCol="0" anchor="ctr" anchorCtr="0">
              <a:noAutofit/>
            </a:bodyPr>
            <a:lstStyle/>
            <a:p>
              <a:pPr algn="ctr"/>
              <a:r>
                <a:rPr lang="en-US" sz="1800" dirty="0" smtClean="0"/>
                <a:t>64+512KB</a:t>
              </a:r>
              <a:endParaRPr lang="en-US" sz="1800" dirty="0"/>
            </a:p>
          </p:txBody>
        </p:sp>
        <p:sp>
          <p:nvSpPr>
            <p:cNvPr id="44" name="TextBox 43"/>
            <p:cNvSpPr txBox="1"/>
            <p:nvPr/>
          </p:nvSpPr>
          <p:spPr>
            <a:xfrm>
              <a:off x="3886200" y="5256212"/>
              <a:ext cx="1371600" cy="457200"/>
            </a:xfrm>
            <a:prstGeom prst="rect">
              <a:avLst/>
            </a:prstGeom>
            <a:noFill/>
            <a:ln>
              <a:noFill/>
            </a:ln>
          </p:spPr>
          <p:txBody>
            <a:bodyPr wrap="square" lIns="0" tIns="0" rIns="0" bIns="0" rtlCol="0" anchor="ctr" anchorCtr="0">
              <a:noAutofit/>
            </a:bodyPr>
            <a:lstStyle/>
            <a:p>
              <a:pPr algn="ctr"/>
              <a:r>
                <a:rPr lang="en-US" sz="1800" dirty="0" smtClean="0"/>
                <a:t>2MB</a:t>
              </a:r>
              <a:endParaRPr lang="en-US" sz="1800" dirty="0"/>
            </a:p>
          </p:txBody>
        </p:sp>
        <p:sp>
          <p:nvSpPr>
            <p:cNvPr id="45" name="TextBox 44"/>
            <p:cNvSpPr txBox="1"/>
            <p:nvPr/>
          </p:nvSpPr>
          <p:spPr>
            <a:xfrm>
              <a:off x="1143000" y="5256212"/>
              <a:ext cx="2667000" cy="457200"/>
            </a:xfrm>
            <a:prstGeom prst="rect">
              <a:avLst/>
            </a:prstGeom>
            <a:noFill/>
            <a:ln>
              <a:noFill/>
            </a:ln>
          </p:spPr>
          <p:txBody>
            <a:bodyPr wrap="square" lIns="0" tIns="0" rIns="0" bIns="0" rtlCol="0" anchor="ctr" anchorCtr="0">
              <a:noAutofit/>
            </a:bodyPr>
            <a:lstStyle/>
            <a:p>
              <a:pPr algn="r"/>
              <a:r>
                <a:rPr lang="en-US" sz="1800" dirty="0" smtClean="0"/>
                <a:t>LLC cache per core</a:t>
              </a:r>
              <a:endParaRPr lang="en-US" sz="1800" dirty="0"/>
            </a:p>
          </p:txBody>
        </p:sp>
        <p:sp>
          <p:nvSpPr>
            <p:cNvPr id="46" name="TextBox 45"/>
            <p:cNvSpPr txBox="1"/>
            <p:nvPr/>
          </p:nvSpPr>
          <p:spPr>
            <a:xfrm>
              <a:off x="6629400" y="5256212"/>
              <a:ext cx="1371600" cy="457200"/>
            </a:xfrm>
            <a:prstGeom prst="rect">
              <a:avLst/>
            </a:prstGeom>
            <a:noFill/>
            <a:ln>
              <a:noFill/>
            </a:ln>
          </p:spPr>
          <p:txBody>
            <a:bodyPr wrap="square" lIns="0" tIns="0" rIns="0" bIns="0" rtlCol="0" anchor="ctr" anchorCtr="0">
              <a:noAutofit/>
            </a:bodyPr>
            <a:lstStyle/>
            <a:p>
              <a:pPr algn="ctr"/>
              <a:r>
                <a:rPr lang="en-US" sz="1800" dirty="0" smtClean="0"/>
                <a:t>1MB</a:t>
              </a:r>
              <a:endParaRPr lang="en-US" sz="1800" dirty="0"/>
            </a:p>
          </p:txBody>
        </p:sp>
        <p:sp>
          <p:nvSpPr>
            <p:cNvPr id="47" name="TextBox 46"/>
            <p:cNvSpPr txBox="1"/>
            <p:nvPr/>
          </p:nvSpPr>
          <p:spPr>
            <a:xfrm>
              <a:off x="5257800" y="5256212"/>
              <a:ext cx="1371600" cy="457200"/>
            </a:xfrm>
            <a:prstGeom prst="rect">
              <a:avLst/>
            </a:prstGeom>
            <a:noFill/>
            <a:ln>
              <a:noFill/>
            </a:ln>
          </p:spPr>
          <p:txBody>
            <a:bodyPr wrap="square" lIns="0" tIns="0" rIns="0" bIns="0" rtlCol="0" anchor="ctr" anchorCtr="0">
              <a:noAutofit/>
            </a:bodyPr>
            <a:lstStyle/>
            <a:p>
              <a:pPr algn="ctr"/>
              <a:r>
                <a:rPr lang="en-US" sz="1800" dirty="0" smtClean="0"/>
                <a:t>512KB</a:t>
              </a:r>
              <a:endParaRPr lang="en-US" sz="1800" dirty="0"/>
            </a:p>
          </p:txBody>
        </p:sp>
        <p:cxnSp>
          <p:nvCxnSpPr>
            <p:cNvPr id="49" name="Straight Connector 48"/>
            <p:cNvCxnSpPr/>
            <p:nvPr/>
          </p:nvCxnSpPr>
          <p:spPr bwMode="auto">
            <a:xfrm>
              <a:off x="1143000" y="2511424"/>
              <a:ext cx="68580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0" name="Straight Connector 49"/>
            <p:cNvCxnSpPr/>
            <p:nvPr/>
          </p:nvCxnSpPr>
          <p:spPr bwMode="auto">
            <a:xfrm>
              <a:off x="1143000" y="3960812"/>
              <a:ext cx="68580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1" name="Straight Connector 50"/>
            <p:cNvCxnSpPr/>
            <p:nvPr/>
          </p:nvCxnSpPr>
          <p:spPr bwMode="auto">
            <a:xfrm>
              <a:off x="1143000" y="6170612"/>
              <a:ext cx="68580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52" name="TextBox 51"/>
            <p:cNvSpPr txBox="1"/>
            <p:nvPr/>
          </p:nvSpPr>
          <p:spPr>
            <a:xfrm>
              <a:off x="5257800" y="6172200"/>
              <a:ext cx="2743200" cy="228600"/>
            </a:xfrm>
            <a:prstGeom prst="rect">
              <a:avLst/>
            </a:prstGeom>
            <a:noFill/>
            <a:ln>
              <a:noFill/>
            </a:ln>
          </p:spPr>
          <p:txBody>
            <a:bodyPr wrap="square" lIns="0" tIns="0" rIns="0" bIns="0" rtlCol="0" anchor="ctr" anchorCtr="0">
              <a:noAutofit/>
            </a:bodyPr>
            <a:lstStyle/>
            <a:p>
              <a:pPr algn="r"/>
              <a:r>
                <a:rPr lang="en-US" sz="1200" baseline="30000" dirty="0" smtClean="0"/>
                <a:t>1</a:t>
              </a:r>
              <a:r>
                <a:rPr lang="en-US" sz="1200" dirty="0" smtClean="0"/>
                <a:t>Based on top500</a:t>
              </a:r>
              <a:endParaRPr lang="en-US" sz="1200" baseline="30000" dirty="0"/>
            </a:p>
          </p:txBody>
        </p:sp>
      </p:grpSp>
      <p:grpSp>
        <p:nvGrpSpPr>
          <p:cNvPr id="9" name="Group 55"/>
          <p:cNvGrpSpPr/>
          <p:nvPr/>
        </p:nvGrpSpPr>
        <p:grpSpPr>
          <a:xfrm>
            <a:off x="685800" y="4343400"/>
            <a:ext cx="6934200" cy="838200"/>
            <a:chOff x="685800" y="4343400"/>
            <a:chExt cx="6934200" cy="838200"/>
          </a:xfrm>
        </p:grpSpPr>
        <p:sp>
          <p:nvSpPr>
            <p:cNvPr id="48" name="Rounded Rectangle 47"/>
            <p:cNvSpPr/>
            <p:nvPr/>
          </p:nvSpPr>
          <p:spPr bwMode="auto">
            <a:xfrm>
              <a:off x="4267200" y="4343400"/>
              <a:ext cx="3352800" cy="457200"/>
            </a:xfrm>
            <a:prstGeom prst="roundRect">
              <a:avLst/>
            </a:prstGeom>
            <a:solidFill>
              <a:srgbClr val="FF0080">
                <a:alpha val="25000"/>
              </a:srgbClr>
            </a:solidFill>
            <a:ln w="9525" cap="flat" cmpd="sng" algn="ctr">
              <a:solidFill>
                <a:srgbClr val="FF0080">
                  <a:alpha val="75000"/>
                </a:srgb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54" name="Straight Connector 53"/>
            <p:cNvCxnSpPr/>
            <p:nvPr/>
          </p:nvCxnSpPr>
          <p:spPr bwMode="auto">
            <a:xfrm rot="5400000">
              <a:off x="4114800" y="4724400"/>
              <a:ext cx="228600" cy="228600"/>
            </a:xfrm>
            <a:prstGeom prst="line">
              <a:avLst/>
            </a:prstGeom>
            <a:solidFill>
              <a:schemeClr val="accent1"/>
            </a:solidFill>
            <a:ln w="19050" cap="flat" cmpd="sng" algn="ctr">
              <a:solidFill>
                <a:srgbClr val="FF0080"/>
              </a:solidFill>
              <a:prstDash val="solid"/>
              <a:round/>
              <a:headEnd type="none" w="med" len="med"/>
              <a:tailEnd type="none" w="med" len="med"/>
            </a:ln>
            <a:effectLst/>
          </p:spPr>
        </p:cxnSp>
        <p:sp>
          <p:nvSpPr>
            <p:cNvPr id="55" name="TextBox 54"/>
            <p:cNvSpPr txBox="1"/>
            <p:nvPr/>
          </p:nvSpPr>
          <p:spPr>
            <a:xfrm>
              <a:off x="685800" y="4724400"/>
              <a:ext cx="4343400" cy="457200"/>
            </a:xfrm>
            <a:prstGeom prst="rect">
              <a:avLst/>
            </a:prstGeom>
            <a:noFill/>
            <a:ln>
              <a:noFill/>
            </a:ln>
            <a:effectLst/>
          </p:spPr>
          <p:txBody>
            <a:bodyPr wrap="square" lIns="0" tIns="0" rIns="0" bIns="0" rtlCol="0" anchor="ctr" anchorCtr="0">
              <a:noAutofit/>
            </a:bodyPr>
            <a:lstStyle/>
            <a:p>
              <a:pPr algn="ctr"/>
              <a:r>
                <a:rPr lang="en-US" b="1" dirty="0" smtClean="0">
                  <a:solidFill>
                    <a:srgbClr val="FF0080"/>
                  </a:solidFill>
                  <a:effectLst>
                    <a:glow rad="317500">
                      <a:schemeClr val="bg1"/>
                    </a:glow>
                  </a:effectLst>
                </a:rPr>
                <a:t>Similar Bandwidth</a:t>
              </a:r>
              <a:endParaRPr lang="en-US" b="1" dirty="0">
                <a:solidFill>
                  <a:srgbClr val="FF0080"/>
                </a:solidFill>
                <a:effectLst>
                  <a:glow rad="317500">
                    <a:schemeClr val="bg1"/>
                  </a:glow>
                </a:effectLst>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Supercomputing Platforms</a:t>
            </a:r>
            <a:endParaRPr lang="en-US" dirty="0"/>
          </a:p>
        </p:txBody>
      </p:sp>
      <p:sp>
        <p:nvSpPr>
          <p:cNvPr id="3" name="Content Placeholder 2"/>
          <p:cNvSpPr>
            <a:spLocks noGrp="1"/>
          </p:cNvSpPr>
          <p:nvPr>
            <p:ph idx="1"/>
          </p:nvPr>
        </p:nvSpPr>
        <p:spPr/>
        <p:txBody>
          <a:bodyPr/>
          <a:lstStyle/>
          <a:p>
            <a:r>
              <a:rPr lang="en-US" dirty="0" smtClean="0"/>
              <a:t>We examine performance on three machines:  the Cray XT4 (Franklin), the Cray XE6 (Hopper), and the IBM BGP (Intrepid) </a:t>
            </a:r>
            <a:endParaRPr lang="en-US"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12</a:t>
            </a:fld>
            <a:endParaRPr lang="en-US"/>
          </a:p>
        </p:txBody>
      </p:sp>
      <p:grpSp>
        <p:nvGrpSpPr>
          <p:cNvPr id="6" name="Group 53"/>
          <p:cNvGrpSpPr/>
          <p:nvPr/>
        </p:nvGrpSpPr>
        <p:grpSpPr>
          <a:xfrm>
            <a:off x="1143000" y="2055812"/>
            <a:ext cx="6858000" cy="4344988"/>
            <a:chOff x="1143000" y="2055812"/>
            <a:chExt cx="6858000" cy="4344988"/>
          </a:xfrm>
        </p:grpSpPr>
        <p:sp>
          <p:nvSpPr>
            <p:cNvPr id="5" name="TextBox 4"/>
            <p:cNvSpPr txBox="1"/>
            <p:nvPr/>
          </p:nvSpPr>
          <p:spPr>
            <a:xfrm>
              <a:off x="3886200" y="2055812"/>
              <a:ext cx="1371600" cy="457200"/>
            </a:xfrm>
            <a:prstGeom prst="rect">
              <a:avLst/>
            </a:prstGeom>
            <a:noFill/>
            <a:ln>
              <a:noFill/>
            </a:ln>
          </p:spPr>
          <p:txBody>
            <a:bodyPr wrap="square" lIns="0" tIns="0" rIns="0" bIns="0" rtlCol="0" anchor="ctr" anchorCtr="0">
              <a:noAutofit/>
            </a:bodyPr>
            <a:lstStyle/>
            <a:p>
              <a:pPr algn="ctr"/>
              <a:r>
                <a:rPr lang="en-US" sz="1800" b="1" dirty="0" smtClean="0"/>
                <a:t>Intrepid</a:t>
              </a:r>
              <a:endParaRPr lang="en-US" sz="1800" b="1" dirty="0"/>
            </a:p>
          </p:txBody>
        </p:sp>
        <p:sp>
          <p:nvSpPr>
            <p:cNvPr id="7" name="TextBox 6"/>
            <p:cNvSpPr txBox="1"/>
            <p:nvPr/>
          </p:nvSpPr>
          <p:spPr>
            <a:xfrm>
              <a:off x="6629400" y="2055812"/>
              <a:ext cx="1371600" cy="457200"/>
            </a:xfrm>
            <a:prstGeom prst="rect">
              <a:avLst/>
            </a:prstGeom>
            <a:noFill/>
            <a:ln>
              <a:noFill/>
            </a:ln>
          </p:spPr>
          <p:txBody>
            <a:bodyPr wrap="square" lIns="0" tIns="0" rIns="0" bIns="0" rtlCol="0" anchor="ctr" anchorCtr="0">
              <a:noAutofit/>
            </a:bodyPr>
            <a:lstStyle/>
            <a:p>
              <a:pPr algn="ctr"/>
              <a:r>
                <a:rPr lang="en-US" sz="1800" b="1" dirty="0" smtClean="0"/>
                <a:t>Hopper</a:t>
              </a:r>
              <a:endParaRPr lang="en-US" sz="1800" b="1" dirty="0"/>
            </a:p>
          </p:txBody>
        </p:sp>
        <p:sp>
          <p:nvSpPr>
            <p:cNvPr id="8" name="TextBox 7"/>
            <p:cNvSpPr txBox="1"/>
            <p:nvPr/>
          </p:nvSpPr>
          <p:spPr>
            <a:xfrm>
              <a:off x="5257800" y="2055812"/>
              <a:ext cx="1371600" cy="457200"/>
            </a:xfrm>
            <a:prstGeom prst="rect">
              <a:avLst/>
            </a:prstGeom>
            <a:noFill/>
            <a:ln>
              <a:noFill/>
            </a:ln>
          </p:spPr>
          <p:txBody>
            <a:bodyPr wrap="square" lIns="0" tIns="0" rIns="0" bIns="0" rtlCol="0" anchor="ctr" anchorCtr="0">
              <a:noAutofit/>
            </a:bodyPr>
            <a:lstStyle/>
            <a:p>
              <a:pPr algn="ctr"/>
              <a:r>
                <a:rPr lang="en-US" sz="1800" b="1" dirty="0" smtClean="0"/>
                <a:t>Franklin</a:t>
              </a:r>
              <a:endParaRPr lang="en-US" sz="1800" b="1" dirty="0"/>
            </a:p>
          </p:txBody>
        </p:sp>
        <p:sp>
          <p:nvSpPr>
            <p:cNvPr id="11" name="TextBox 10"/>
            <p:cNvSpPr txBox="1"/>
            <p:nvPr/>
          </p:nvSpPr>
          <p:spPr>
            <a:xfrm>
              <a:off x="3886200" y="2513012"/>
              <a:ext cx="1371600" cy="457200"/>
            </a:xfrm>
            <a:prstGeom prst="rect">
              <a:avLst/>
            </a:prstGeom>
            <a:noFill/>
            <a:ln>
              <a:noFill/>
            </a:ln>
          </p:spPr>
          <p:txBody>
            <a:bodyPr wrap="square" lIns="0" tIns="0" rIns="0" bIns="0" rtlCol="0" anchor="ctr" anchorCtr="0">
              <a:noAutofit/>
            </a:bodyPr>
            <a:lstStyle/>
            <a:p>
              <a:pPr algn="ctr"/>
              <a:r>
                <a:rPr lang="en-US" sz="1800" dirty="0" smtClean="0"/>
                <a:t>1</a:t>
              </a:r>
              <a:endParaRPr lang="en-US" sz="1800" dirty="0"/>
            </a:p>
          </p:txBody>
        </p:sp>
        <p:sp>
          <p:nvSpPr>
            <p:cNvPr id="12" name="TextBox 11"/>
            <p:cNvSpPr txBox="1"/>
            <p:nvPr/>
          </p:nvSpPr>
          <p:spPr>
            <a:xfrm>
              <a:off x="1143000" y="2513012"/>
              <a:ext cx="2667000" cy="457200"/>
            </a:xfrm>
            <a:prstGeom prst="rect">
              <a:avLst/>
            </a:prstGeom>
            <a:noFill/>
            <a:ln>
              <a:noFill/>
            </a:ln>
          </p:spPr>
          <p:txBody>
            <a:bodyPr wrap="square" lIns="0" tIns="0" rIns="0" bIns="0" rtlCol="0" anchor="ctr" anchorCtr="0">
              <a:noAutofit/>
            </a:bodyPr>
            <a:lstStyle/>
            <a:p>
              <a:pPr algn="r"/>
              <a:r>
                <a:rPr lang="en-US" sz="1800" dirty="0" smtClean="0"/>
                <a:t>chips per node</a:t>
              </a:r>
              <a:endParaRPr lang="en-US" sz="1800" dirty="0"/>
            </a:p>
          </p:txBody>
        </p:sp>
        <p:sp>
          <p:nvSpPr>
            <p:cNvPr id="13" name="TextBox 12"/>
            <p:cNvSpPr txBox="1"/>
            <p:nvPr/>
          </p:nvSpPr>
          <p:spPr>
            <a:xfrm>
              <a:off x="6629400" y="2513012"/>
              <a:ext cx="1371600" cy="457200"/>
            </a:xfrm>
            <a:prstGeom prst="rect">
              <a:avLst/>
            </a:prstGeom>
            <a:noFill/>
            <a:ln>
              <a:noFill/>
            </a:ln>
          </p:spPr>
          <p:txBody>
            <a:bodyPr wrap="square" lIns="0" tIns="0" rIns="0" bIns="0" rtlCol="0" anchor="ctr" anchorCtr="0">
              <a:noAutofit/>
            </a:bodyPr>
            <a:lstStyle/>
            <a:p>
              <a:pPr algn="ctr"/>
              <a:r>
                <a:rPr lang="en-US" sz="1800" dirty="0" smtClean="0"/>
                <a:t>4</a:t>
              </a:r>
              <a:endParaRPr lang="en-US" sz="1800" dirty="0"/>
            </a:p>
          </p:txBody>
        </p:sp>
        <p:sp>
          <p:nvSpPr>
            <p:cNvPr id="14" name="TextBox 13"/>
            <p:cNvSpPr txBox="1"/>
            <p:nvPr/>
          </p:nvSpPr>
          <p:spPr>
            <a:xfrm>
              <a:off x="5257800" y="2513012"/>
              <a:ext cx="1371600" cy="457200"/>
            </a:xfrm>
            <a:prstGeom prst="rect">
              <a:avLst/>
            </a:prstGeom>
            <a:noFill/>
            <a:ln>
              <a:noFill/>
            </a:ln>
          </p:spPr>
          <p:txBody>
            <a:bodyPr wrap="square" lIns="0" tIns="0" rIns="0" bIns="0" rtlCol="0" anchor="ctr" anchorCtr="0">
              <a:noAutofit/>
            </a:bodyPr>
            <a:lstStyle/>
            <a:p>
              <a:pPr algn="ctr"/>
              <a:r>
                <a:rPr lang="en-US" sz="1800" dirty="0" smtClean="0"/>
                <a:t>1</a:t>
              </a:r>
              <a:endParaRPr lang="en-US" sz="1800" dirty="0"/>
            </a:p>
          </p:txBody>
        </p:sp>
        <p:sp>
          <p:nvSpPr>
            <p:cNvPr id="16" name="TextBox 15"/>
            <p:cNvSpPr txBox="1"/>
            <p:nvPr/>
          </p:nvSpPr>
          <p:spPr>
            <a:xfrm>
              <a:off x="3886200" y="2970212"/>
              <a:ext cx="1371600" cy="457200"/>
            </a:xfrm>
            <a:prstGeom prst="rect">
              <a:avLst/>
            </a:prstGeom>
            <a:noFill/>
            <a:ln>
              <a:noFill/>
            </a:ln>
          </p:spPr>
          <p:txBody>
            <a:bodyPr wrap="square" lIns="0" tIns="0" rIns="0" bIns="0" rtlCol="0" anchor="ctr" anchorCtr="0">
              <a:noAutofit/>
            </a:bodyPr>
            <a:lstStyle/>
            <a:p>
              <a:pPr algn="ctr"/>
              <a:r>
                <a:rPr lang="en-US" sz="1800" dirty="0" smtClean="0"/>
                <a:t>4</a:t>
              </a:r>
              <a:endParaRPr lang="en-US" sz="1800" dirty="0"/>
            </a:p>
          </p:txBody>
        </p:sp>
        <p:sp>
          <p:nvSpPr>
            <p:cNvPr id="17" name="TextBox 16"/>
            <p:cNvSpPr txBox="1"/>
            <p:nvPr/>
          </p:nvSpPr>
          <p:spPr>
            <a:xfrm>
              <a:off x="1143000" y="2970212"/>
              <a:ext cx="2667000" cy="457200"/>
            </a:xfrm>
            <a:prstGeom prst="rect">
              <a:avLst/>
            </a:prstGeom>
            <a:noFill/>
            <a:ln>
              <a:noFill/>
            </a:ln>
          </p:spPr>
          <p:txBody>
            <a:bodyPr wrap="square" lIns="0" tIns="0" rIns="0" bIns="0" rtlCol="0" anchor="ctr" anchorCtr="0">
              <a:noAutofit/>
            </a:bodyPr>
            <a:lstStyle/>
            <a:p>
              <a:pPr algn="r"/>
              <a:r>
                <a:rPr lang="en-US" sz="1800" dirty="0" smtClean="0"/>
                <a:t>cores per chip</a:t>
              </a:r>
              <a:endParaRPr lang="en-US" sz="1800" dirty="0"/>
            </a:p>
          </p:txBody>
        </p:sp>
        <p:sp>
          <p:nvSpPr>
            <p:cNvPr id="18" name="TextBox 17"/>
            <p:cNvSpPr txBox="1"/>
            <p:nvPr/>
          </p:nvSpPr>
          <p:spPr>
            <a:xfrm>
              <a:off x="6629400" y="2970212"/>
              <a:ext cx="1371600" cy="457200"/>
            </a:xfrm>
            <a:prstGeom prst="rect">
              <a:avLst/>
            </a:prstGeom>
            <a:noFill/>
            <a:ln>
              <a:noFill/>
            </a:ln>
          </p:spPr>
          <p:txBody>
            <a:bodyPr wrap="square" lIns="0" tIns="0" rIns="0" bIns="0" rtlCol="0" anchor="ctr" anchorCtr="0">
              <a:noAutofit/>
            </a:bodyPr>
            <a:lstStyle/>
            <a:p>
              <a:pPr algn="ctr"/>
              <a:r>
                <a:rPr lang="en-US" sz="1800" dirty="0" smtClean="0"/>
                <a:t>6</a:t>
              </a:r>
              <a:endParaRPr lang="en-US" sz="1800" dirty="0"/>
            </a:p>
          </p:txBody>
        </p:sp>
        <p:sp>
          <p:nvSpPr>
            <p:cNvPr id="19" name="TextBox 18"/>
            <p:cNvSpPr txBox="1"/>
            <p:nvPr/>
          </p:nvSpPr>
          <p:spPr>
            <a:xfrm>
              <a:off x="5257800" y="2970212"/>
              <a:ext cx="1371600" cy="457200"/>
            </a:xfrm>
            <a:prstGeom prst="rect">
              <a:avLst/>
            </a:prstGeom>
            <a:noFill/>
            <a:ln>
              <a:noFill/>
            </a:ln>
          </p:spPr>
          <p:txBody>
            <a:bodyPr wrap="square" lIns="0" tIns="0" rIns="0" bIns="0" rtlCol="0" anchor="ctr" anchorCtr="0">
              <a:noAutofit/>
            </a:bodyPr>
            <a:lstStyle/>
            <a:p>
              <a:pPr algn="ctr"/>
              <a:r>
                <a:rPr lang="en-US" sz="1800" dirty="0" smtClean="0"/>
                <a:t>4</a:t>
              </a:r>
              <a:endParaRPr lang="en-US" sz="1800" dirty="0"/>
            </a:p>
          </p:txBody>
        </p:sp>
        <p:sp>
          <p:nvSpPr>
            <p:cNvPr id="21" name="TextBox 20"/>
            <p:cNvSpPr txBox="1"/>
            <p:nvPr/>
          </p:nvSpPr>
          <p:spPr>
            <a:xfrm>
              <a:off x="3886200" y="3427412"/>
              <a:ext cx="1371600" cy="457200"/>
            </a:xfrm>
            <a:prstGeom prst="rect">
              <a:avLst/>
            </a:prstGeom>
            <a:noFill/>
            <a:ln>
              <a:noFill/>
            </a:ln>
          </p:spPr>
          <p:txBody>
            <a:bodyPr wrap="square" lIns="0" tIns="0" rIns="0" bIns="0" rtlCol="0" anchor="ctr" anchorCtr="0">
              <a:noAutofit/>
            </a:bodyPr>
            <a:lstStyle/>
            <a:p>
              <a:pPr algn="ctr"/>
              <a:r>
                <a:rPr lang="en-US" sz="1800" dirty="0" smtClean="0"/>
                <a:t>Custom</a:t>
              </a:r>
            </a:p>
            <a:p>
              <a:pPr algn="ctr"/>
              <a:r>
                <a:rPr lang="en-US" sz="1800" dirty="0" smtClean="0"/>
                <a:t>3D Torus</a:t>
              </a:r>
              <a:endParaRPr lang="en-US" sz="1800" dirty="0"/>
            </a:p>
          </p:txBody>
        </p:sp>
        <p:sp>
          <p:nvSpPr>
            <p:cNvPr id="22" name="TextBox 21"/>
            <p:cNvSpPr txBox="1"/>
            <p:nvPr/>
          </p:nvSpPr>
          <p:spPr>
            <a:xfrm>
              <a:off x="1143000" y="3427412"/>
              <a:ext cx="2667000" cy="457200"/>
            </a:xfrm>
            <a:prstGeom prst="rect">
              <a:avLst/>
            </a:prstGeom>
            <a:noFill/>
            <a:ln>
              <a:noFill/>
            </a:ln>
          </p:spPr>
          <p:txBody>
            <a:bodyPr wrap="square" lIns="0" tIns="0" rIns="0" bIns="0" rtlCol="0" anchor="ctr" anchorCtr="0">
              <a:noAutofit/>
            </a:bodyPr>
            <a:lstStyle/>
            <a:p>
              <a:pPr algn="r"/>
              <a:r>
                <a:rPr lang="en-US" sz="1800" dirty="0" smtClean="0"/>
                <a:t>Interconnect</a:t>
              </a:r>
              <a:endParaRPr lang="en-US" sz="1800" dirty="0"/>
            </a:p>
          </p:txBody>
        </p:sp>
        <p:sp>
          <p:nvSpPr>
            <p:cNvPr id="23" name="TextBox 22"/>
            <p:cNvSpPr txBox="1"/>
            <p:nvPr/>
          </p:nvSpPr>
          <p:spPr>
            <a:xfrm>
              <a:off x="6629400" y="3427412"/>
              <a:ext cx="1371600" cy="457200"/>
            </a:xfrm>
            <a:prstGeom prst="rect">
              <a:avLst/>
            </a:prstGeom>
            <a:noFill/>
            <a:ln>
              <a:noFill/>
            </a:ln>
          </p:spPr>
          <p:txBody>
            <a:bodyPr wrap="square" lIns="0" tIns="0" rIns="0" bIns="0" rtlCol="0" anchor="ctr" anchorCtr="0">
              <a:noAutofit/>
            </a:bodyPr>
            <a:lstStyle/>
            <a:p>
              <a:pPr algn="ctr"/>
              <a:r>
                <a:rPr lang="en-US" sz="1800" dirty="0" smtClean="0"/>
                <a:t>Gemini</a:t>
              </a:r>
            </a:p>
            <a:p>
              <a:pPr algn="ctr"/>
              <a:r>
                <a:rPr lang="en-US" sz="1800" dirty="0" smtClean="0"/>
                <a:t>3D Torus</a:t>
              </a:r>
              <a:endParaRPr lang="en-US" sz="1800" dirty="0"/>
            </a:p>
          </p:txBody>
        </p:sp>
        <p:sp>
          <p:nvSpPr>
            <p:cNvPr id="24" name="TextBox 23"/>
            <p:cNvSpPr txBox="1"/>
            <p:nvPr/>
          </p:nvSpPr>
          <p:spPr>
            <a:xfrm>
              <a:off x="5257800" y="3427412"/>
              <a:ext cx="1371600" cy="457200"/>
            </a:xfrm>
            <a:prstGeom prst="rect">
              <a:avLst/>
            </a:prstGeom>
            <a:noFill/>
            <a:ln>
              <a:noFill/>
            </a:ln>
          </p:spPr>
          <p:txBody>
            <a:bodyPr wrap="square" lIns="0" tIns="0" rIns="0" bIns="0" rtlCol="0" anchor="ctr" anchorCtr="0">
              <a:noAutofit/>
            </a:bodyPr>
            <a:lstStyle/>
            <a:p>
              <a:pPr algn="ctr"/>
              <a:r>
                <a:rPr lang="en-US" sz="1800" dirty="0" smtClean="0"/>
                <a:t>SeaStar2</a:t>
              </a:r>
            </a:p>
            <a:p>
              <a:pPr algn="ctr"/>
              <a:r>
                <a:rPr lang="en-US" sz="1800" dirty="0" smtClean="0"/>
                <a:t>3D Torus</a:t>
              </a:r>
              <a:endParaRPr lang="en-US" sz="1800" dirty="0"/>
            </a:p>
          </p:txBody>
        </p:sp>
        <p:sp>
          <p:nvSpPr>
            <p:cNvPr id="26" name="TextBox 25"/>
            <p:cNvSpPr txBox="1"/>
            <p:nvPr/>
          </p:nvSpPr>
          <p:spPr>
            <a:xfrm>
              <a:off x="3886200" y="3884612"/>
              <a:ext cx="1371600" cy="457200"/>
            </a:xfrm>
            <a:prstGeom prst="rect">
              <a:avLst/>
            </a:prstGeom>
            <a:noFill/>
            <a:ln>
              <a:noFill/>
            </a:ln>
          </p:spPr>
          <p:txBody>
            <a:bodyPr wrap="square" lIns="0" tIns="0" rIns="0" bIns="0" rtlCol="0" anchor="ctr" anchorCtr="0">
              <a:noAutofit/>
            </a:bodyPr>
            <a:lstStyle/>
            <a:p>
              <a:pPr algn="ctr"/>
              <a:r>
                <a:rPr lang="en-US" sz="1800" dirty="0" smtClean="0"/>
                <a:t>3.4</a:t>
              </a:r>
              <a:endParaRPr lang="en-US" sz="1800" dirty="0"/>
            </a:p>
          </p:txBody>
        </p:sp>
        <p:sp>
          <p:nvSpPr>
            <p:cNvPr id="27" name="TextBox 26"/>
            <p:cNvSpPr txBox="1"/>
            <p:nvPr/>
          </p:nvSpPr>
          <p:spPr>
            <a:xfrm>
              <a:off x="1143000" y="3884612"/>
              <a:ext cx="2667000" cy="457200"/>
            </a:xfrm>
            <a:prstGeom prst="rect">
              <a:avLst/>
            </a:prstGeom>
            <a:noFill/>
            <a:ln>
              <a:noFill/>
            </a:ln>
          </p:spPr>
          <p:txBody>
            <a:bodyPr wrap="square" lIns="0" tIns="0" rIns="0" bIns="0" rtlCol="0" anchor="ctr" anchorCtr="0">
              <a:noAutofit/>
            </a:bodyPr>
            <a:lstStyle/>
            <a:p>
              <a:pPr algn="r"/>
              <a:r>
                <a:rPr lang="en-US" sz="1800" dirty="0" err="1" smtClean="0"/>
                <a:t>Gflop/s</a:t>
              </a:r>
              <a:r>
                <a:rPr lang="en-US" sz="1800" dirty="0" smtClean="0"/>
                <a:t> per core</a:t>
              </a:r>
              <a:endParaRPr lang="en-US" sz="1800" dirty="0"/>
            </a:p>
          </p:txBody>
        </p:sp>
        <p:sp>
          <p:nvSpPr>
            <p:cNvPr id="28" name="TextBox 27"/>
            <p:cNvSpPr txBox="1"/>
            <p:nvPr/>
          </p:nvSpPr>
          <p:spPr>
            <a:xfrm>
              <a:off x="6629400" y="3884612"/>
              <a:ext cx="1371600" cy="457200"/>
            </a:xfrm>
            <a:prstGeom prst="rect">
              <a:avLst/>
            </a:prstGeom>
            <a:noFill/>
            <a:ln>
              <a:noFill/>
            </a:ln>
          </p:spPr>
          <p:txBody>
            <a:bodyPr wrap="square" lIns="0" tIns="0" rIns="0" bIns="0" rtlCol="0" anchor="ctr" anchorCtr="0">
              <a:noAutofit/>
            </a:bodyPr>
            <a:lstStyle/>
            <a:p>
              <a:pPr algn="ctr"/>
              <a:r>
                <a:rPr lang="en-US" sz="1800" dirty="0" smtClean="0"/>
                <a:t>8.4</a:t>
              </a:r>
              <a:endParaRPr lang="en-US" sz="1800" dirty="0"/>
            </a:p>
          </p:txBody>
        </p:sp>
        <p:sp>
          <p:nvSpPr>
            <p:cNvPr id="29" name="TextBox 28"/>
            <p:cNvSpPr txBox="1"/>
            <p:nvPr/>
          </p:nvSpPr>
          <p:spPr>
            <a:xfrm>
              <a:off x="5257800" y="3884612"/>
              <a:ext cx="1371600" cy="457200"/>
            </a:xfrm>
            <a:prstGeom prst="rect">
              <a:avLst/>
            </a:prstGeom>
            <a:noFill/>
            <a:ln>
              <a:noFill/>
            </a:ln>
          </p:spPr>
          <p:txBody>
            <a:bodyPr wrap="square" lIns="0" tIns="0" rIns="0" bIns="0" rtlCol="0" anchor="ctr" anchorCtr="0">
              <a:noAutofit/>
            </a:bodyPr>
            <a:lstStyle/>
            <a:p>
              <a:pPr algn="ctr"/>
              <a:r>
                <a:rPr lang="en-US" sz="1800" dirty="0" smtClean="0"/>
                <a:t>9.2</a:t>
              </a:r>
              <a:endParaRPr lang="en-US" sz="1800" dirty="0"/>
            </a:p>
          </p:txBody>
        </p:sp>
        <p:sp>
          <p:nvSpPr>
            <p:cNvPr id="31" name="TextBox 30"/>
            <p:cNvSpPr txBox="1"/>
            <p:nvPr/>
          </p:nvSpPr>
          <p:spPr>
            <a:xfrm>
              <a:off x="3886200" y="4341812"/>
              <a:ext cx="1371600" cy="457200"/>
            </a:xfrm>
            <a:prstGeom prst="rect">
              <a:avLst/>
            </a:prstGeom>
            <a:noFill/>
            <a:ln>
              <a:noFill/>
            </a:ln>
          </p:spPr>
          <p:txBody>
            <a:bodyPr wrap="square" lIns="0" tIns="0" rIns="0" bIns="0" rtlCol="0" anchor="ctr" anchorCtr="0">
              <a:noAutofit/>
            </a:bodyPr>
            <a:lstStyle/>
            <a:p>
              <a:pPr algn="ctr"/>
              <a:r>
                <a:rPr lang="en-US" sz="1800" dirty="0" smtClean="0"/>
                <a:t>2.07</a:t>
              </a:r>
              <a:endParaRPr lang="en-US" sz="1800" dirty="0"/>
            </a:p>
          </p:txBody>
        </p:sp>
        <p:sp>
          <p:nvSpPr>
            <p:cNvPr id="32" name="TextBox 31"/>
            <p:cNvSpPr txBox="1"/>
            <p:nvPr/>
          </p:nvSpPr>
          <p:spPr>
            <a:xfrm>
              <a:off x="1143000" y="4341812"/>
              <a:ext cx="2667000" cy="457200"/>
            </a:xfrm>
            <a:prstGeom prst="rect">
              <a:avLst/>
            </a:prstGeom>
            <a:noFill/>
            <a:ln>
              <a:noFill/>
            </a:ln>
          </p:spPr>
          <p:txBody>
            <a:bodyPr wrap="square" lIns="0" tIns="0" rIns="0" bIns="0" rtlCol="0" anchor="ctr" anchorCtr="0">
              <a:noAutofit/>
            </a:bodyPr>
            <a:lstStyle/>
            <a:p>
              <a:pPr algn="r"/>
              <a:r>
                <a:rPr lang="en-US" sz="1800" dirty="0" smtClean="0"/>
                <a:t>DRAM GB/</a:t>
              </a:r>
              <a:r>
                <a:rPr lang="en-US" sz="1800" dirty="0" err="1" smtClean="0"/>
                <a:t>s</a:t>
              </a:r>
              <a:r>
                <a:rPr lang="en-US" sz="1800" dirty="0" smtClean="0"/>
                <a:t> per core</a:t>
              </a:r>
              <a:endParaRPr lang="en-US" sz="1800" dirty="0"/>
            </a:p>
          </p:txBody>
        </p:sp>
        <p:sp>
          <p:nvSpPr>
            <p:cNvPr id="33" name="TextBox 32"/>
            <p:cNvSpPr txBox="1"/>
            <p:nvPr/>
          </p:nvSpPr>
          <p:spPr>
            <a:xfrm>
              <a:off x="6629400" y="4341812"/>
              <a:ext cx="1371600" cy="457200"/>
            </a:xfrm>
            <a:prstGeom prst="rect">
              <a:avLst/>
            </a:prstGeom>
            <a:noFill/>
            <a:ln>
              <a:noFill/>
            </a:ln>
          </p:spPr>
          <p:txBody>
            <a:bodyPr wrap="square" lIns="0" tIns="0" rIns="0" bIns="0" rtlCol="0" anchor="ctr" anchorCtr="0">
              <a:noAutofit/>
            </a:bodyPr>
            <a:lstStyle/>
            <a:p>
              <a:pPr algn="ctr"/>
              <a:r>
                <a:rPr lang="en-US" sz="1800" dirty="0" smtClean="0"/>
                <a:t>2.05</a:t>
              </a:r>
              <a:endParaRPr lang="en-US" sz="1800" dirty="0"/>
            </a:p>
          </p:txBody>
        </p:sp>
        <p:sp>
          <p:nvSpPr>
            <p:cNvPr id="34" name="TextBox 33"/>
            <p:cNvSpPr txBox="1"/>
            <p:nvPr/>
          </p:nvSpPr>
          <p:spPr>
            <a:xfrm>
              <a:off x="5257800" y="4341812"/>
              <a:ext cx="1371600" cy="457200"/>
            </a:xfrm>
            <a:prstGeom prst="rect">
              <a:avLst/>
            </a:prstGeom>
            <a:noFill/>
            <a:ln>
              <a:noFill/>
            </a:ln>
          </p:spPr>
          <p:txBody>
            <a:bodyPr wrap="square" lIns="0" tIns="0" rIns="0" bIns="0" rtlCol="0" anchor="ctr" anchorCtr="0">
              <a:noAutofit/>
            </a:bodyPr>
            <a:lstStyle/>
            <a:p>
              <a:pPr algn="ctr"/>
              <a:r>
                <a:rPr lang="en-US" sz="1800" dirty="0" smtClean="0"/>
                <a:t>2.1</a:t>
              </a:r>
              <a:endParaRPr lang="en-US" sz="1800" dirty="0"/>
            </a:p>
          </p:txBody>
        </p:sp>
        <p:sp>
          <p:nvSpPr>
            <p:cNvPr id="36" name="TextBox 35"/>
            <p:cNvSpPr txBox="1"/>
            <p:nvPr/>
          </p:nvSpPr>
          <p:spPr>
            <a:xfrm>
              <a:off x="3886200" y="5713412"/>
              <a:ext cx="1371600" cy="457200"/>
            </a:xfrm>
            <a:prstGeom prst="rect">
              <a:avLst/>
            </a:prstGeom>
            <a:noFill/>
            <a:ln>
              <a:noFill/>
            </a:ln>
          </p:spPr>
          <p:txBody>
            <a:bodyPr wrap="square" lIns="0" tIns="0" rIns="0" bIns="0" rtlCol="0" anchor="ctr" anchorCtr="0">
              <a:noAutofit/>
            </a:bodyPr>
            <a:lstStyle/>
            <a:p>
              <a:pPr algn="ctr"/>
              <a:r>
                <a:rPr lang="en-US" sz="1800" dirty="0" smtClean="0"/>
                <a:t>7.7W</a:t>
              </a:r>
              <a:endParaRPr lang="en-US" sz="1800" dirty="0"/>
            </a:p>
          </p:txBody>
        </p:sp>
        <p:sp>
          <p:nvSpPr>
            <p:cNvPr id="37" name="TextBox 36"/>
            <p:cNvSpPr txBox="1"/>
            <p:nvPr/>
          </p:nvSpPr>
          <p:spPr>
            <a:xfrm>
              <a:off x="1143000" y="5713412"/>
              <a:ext cx="2667000" cy="457200"/>
            </a:xfrm>
            <a:prstGeom prst="rect">
              <a:avLst/>
            </a:prstGeom>
            <a:noFill/>
            <a:ln>
              <a:noFill/>
            </a:ln>
          </p:spPr>
          <p:txBody>
            <a:bodyPr wrap="square" lIns="0" tIns="0" rIns="0" bIns="0" rtlCol="0" anchor="ctr" anchorCtr="0">
              <a:noAutofit/>
            </a:bodyPr>
            <a:lstStyle/>
            <a:p>
              <a:pPr algn="r"/>
              <a:r>
                <a:rPr lang="en-US" sz="1800" dirty="0" smtClean="0"/>
                <a:t>Node power per core</a:t>
              </a:r>
              <a:r>
                <a:rPr lang="en-US" sz="1800" baseline="30000" dirty="0" smtClean="0"/>
                <a:t>1</a:t>
              </a:r>
              <a:endParaRPr lang="en-US" sz="1800" baseline="30000" dirty="0"/>
            </a:p>
          </p:txBody>
        </p:sp>
        <p:sp>
          <p:nvSpPr>
            <p:cNvPr id="38" name="TextBox 37"/>
            <p:cNvSpPr txBox="1"/>
            <p:nvPr/>
          </p:nvSpPr>
          <p:spPr>
            <a:xfrm>
              <a:off x="6629400" y="5713412"/>
              <a:ext cx="1371600" cy="457200"/>
            </a:xfrm>
            <a:prstGeom prst="rect">
              <a:avLst/>
            </a:prstGeom>
            <a:noFill/>
            <a:ln>
              <a:noFill/>
            </a:ln>
          </p:spPr>
          <p:txBody>
            <a:bodyPr wrap="square" lIns="0" tIns="0" rIns="0" bIns="0" rtlCol="0" anchor="ctr" anchorCtr="0">
              <a:noAutofit/>
            </a:bodyPr>
            <a:lstStyle/>
            <a:p>
              <a:pPr algn="ctr"/>
              <a:r>
                <a:rPr lang="en-US" sz="1800" dirty="0" smtClean="0"/>
                <a:t>19W</a:t>
              </a:r>
              <a:endParaRPr lang="en-US" sz="1800" dirty="0"/>
            </a:p>
          </p:txBody>
        </p:sp>
        <p:sp>
          <p:nvSpPr>
            <p:cNvPr id="39" name="TextBox 38"/>
            <p:cNvSpPr txBox="1"/>
            <p:nvPr/>
          </p:nvSpPr>
          <p:spPr>
            <a:xfrm>
              <a:off x="5257800" y="5713412"/>
              <a:ext cx="1371600" cy="457200"/>
            </a:xfrm>
            <a:prstGeom prst="rect">
              <a:avLst/>
            </a:prstGeom>
            <a:noFill/>
            <a:ln>
              <a:noFill/>
            </a:ln>
          </p:spPr>
          <p:txBody>
            <a:bodyPr wrap="square" lIns="0" tIns="0" rIns="0" bIns="0" rtlCol="0" anchor="ctr" anchorCtr="0">
              <a:noAutofit/>
            </a:bodyPr>
            <a:lstStyle/>
            <a:p>
              <a:pPr algn="ctr"/>
              <a:r>
                <a:rPr lang="en-US" sz="1800" dirty="0" smtClean="0"/>
                <a:t>30W</a:t>
              </a:r>
              <a:endParaRPr lang="en-US" sz="1800" dirty="0"/>
            </a:p>
          </p:txBody>
        </p:sp>
        <p:sp>
          <p:nvSpPr>
            <p:cNvPr id="40" name="TextBox 39"/>
            <p:cNvSpPr txBox="1"/>
            <p:nvPr/>
          </p:nvSpPr>
          <p:spPr>
            <a:xfrm>
              <a:off x="3886200" y="4799012"/>
              <a:ext cx="1371600" cy="457200"/>
            </a:xfrm>
            <a:prstGeom prst="rect">
              <a:avLst/>
            </a:prstGeom>
            <a:noFill/>
            <a:ln>
              <a:noFill/>
            </a:ln>
          </p:spPr>
          <p:txBody>
            <a:bodyPr wrap="square" lIns="0" tIns="0" rIns="0" bIns="0" rtlCol="0" anchor="ctr" anchorCtr="0">
              <a:noAutofit/>
            </a:bodyPr>
            <a:lstStyle/>
            <a:p>
              <a:pPr algn="ctr"/>
              <a:r>
                <a:rPr lang="en-US" sz="1800" dirty="0" smtClean="0"/>
                <a:t>32KB</a:t>
              </a:r>
              <a:endParaRPr lang="en-US" sz="1800" dirty="0"/>
            </a:p>
          </p:txBody>
        </p:sp>
        <p:sp>
          <p:nvSpPr>
            <p:cNvPr id="41" name="TextBox 40"/>
            <p:cNvSpPr txBox="1"/>
            <p:nvPr/>
          </p:nvSpPr>
          <p:spPr>
            <a:xfrm>
              <a:off x="1143000" y="4799012"/>
              <a:ext cx="2667000" cy="457200"/>
            </a:xfrm>
            <a:prstGeom prst="rect">
              <a:avLst/>
            </a:prstGeom>
            <a:noFill/>
            <a:ln>
              <a:noFill/>
            </a:ln>
          </p:spPr>
          <p:txBody>
            <a:bodyPr wrap="square" lIns="0" tIns="0" rIns="0" bIns="0" rtlCol="0" anchor="ctr" anchorCtr="0">
              <a:noAutofit/>
            </a:bodyPr>
            <a:lstStyle/>
            <a:p>
              <a:pPr algn="r"/>
              <a:r>
                <a:rPr lang="en-US" sz="1800" dirty="0" smtClean="0"/>
                <a:t>Private cache per core</a:t>
              </a:r>
              <a:endParaRPr lang="en-US" sz="1800" dirty="0"/>
            </a:p>
          </p:txBody>
        </p:sp>
        <p:sp>
          <p:nvSpPr>
            <p:cNvPr id="42" name="TextBox 41"/>
            <p:cNvSpPr txBox="1"/>
            <p:nvPr/>
          </p:nvSpPr>
          <p:spPr>
            <a:xfrm>
              <a:off x="6629400" y="4799012"/>
              <a:ext cx="1371600" cy="457200"/>
            </a:xfrm>
            <a:prstGeom prst="rect">
              <a:avLst/>
            </a:prstGeom>
            <a:noFill/>
            <a:ln>
              <a:noFill/>
            </a:ln>
          </p:spPr>
          <p:txBody>
            <a:bodyPr wrap="square" lIns="0" tIns="0" rIns="0" bIns="0" rtlCol="0" anchor="ctr" anchorCtr="0">
              <a:noAutofit/>
            </a:bodyPr>
            <a:lstStyle/>
            <a:p>
              <a:pPr algn="ctr"/>
              <a:r>
                <a:rPr lang="en-US" sz="1800" dirty="0" smtClean="0"/>
                <a:t>64+512KB</a:t>
              </a:r>
              <a:endParaRPr lang="en-US" sz="1800" dirty="0"/>
            </a:p>
          </p:txBody>
        </p:sp>
        <p:sp>
          <p:nvSpPr>
            <p:cNvPr id="43" name="TextBox 42"/>
            <p:cNvSpPr txBox="1"/>
            <p:nvPr/>
          </p:nvSpPr>
          <p:spPr>
            <a:xfrm>
              <a:off x="5257800" y="4799012"/>
              <a:ext cx="1371600" cy="457200"/>
            </a:xfrm>
            <a:prstGeom prst="rect">
              <a:avLst/>
            </a:prstGeom>
            <a:noFill/>
            <a:ln>
              <a:noFill/>
            </a:ln>
          </p:spPr>
          <p:txBody>
            <a:bodyPr wrap="square" lIns="0" tIns="0" rIns="0" bIns="0" rtlCol="0" anchor="ctr" anchorCtr="0">
              <a:noAutofit/>
            </a:bodyPr>
            <a:lstStyle/>
            <a:p>
              <a:pPr algn="ctr"/>
              <a:r>
                <a:rPr lang="en-US" sz="1800" dirty="0" smtClean="0"/>
                <a:t>64+512KB</a:t>
              </a:r>
              <a:endParaRPr lang="en-US" sz="1800" dirty="0"/>
            </a:p>
          </p:txBody>
        </p:sp>
        <p:sp>
          <p:nvSpPr>
            <p:cNvPr id="44" name="TextBox 43"/>
            <p:cNvSpPr txBox="1"/>
            <p:nvPr/>
          </p:nvSpPr>
          <p:spPr>
            <a:xfrm>
              <a:off x="3886200" y="5256212"/>
              <a:ext cx="1371600" cy="457200"/>
            </a:xfrm>
            <a:prstGeom prst="rect">
              <a:avLst/>
            </a:prstGeom>
            <a:noFill/>
            <a:ln>
              <a:noFill/>
            </a:ln>
          </p:spPr>
          <p:txBody>
            <a:bodyPr wrap="square" lIns="0" tIns="0" rIns="0" bIns="0" rtlCol="0" anchor="ctr" anchorCtr="0">
              <a:noAutofit/>
            </a:bodyPr>
            <a:lstStyle/>
            <a:p>
              <a:pPr algn="ctr"/>
              <a:r>
                <a:rPr lang="en-US" sz="1800" dirty="0" smtClean="0"/>
                <a:t>2MB</a:t>
              </a:r>
              <a:endParaRPr lang="en-US" sz="1800" dirty="0"/>
            </a:p>
          </p:txBody>
        </p:sp>
        <p:sp>
          <p:nvSpPr>
            <p:cNvPr id="45" name="TextBox 44"/>
            <p:cNvSpPr txBox="1"/>
            <p:nvPr/>
          </p:nvSpPr>
          <p:spPr>
            <a:xfrm>
              <a:off x="1143000" y="5256212"/>
              <a:ext cx="2667000" cy="457200"/>
            </a:xfrm>
            <a:prstGeom prst="rect">
              <a:avLst/>
            </a:prstGeom>
            <a:noFill/>
            <a:ln>
              <a:noFill/>
            </a:ln>
          </p:spPr>
          <p:txBody>
            <a:bodyPr wrap="square" lIns="0" tIns="0" rIns="0" bIns="0" rtlCol="0" anchor="ctr" anchorCtr="0">
              <a:noAutofit/>
            </a:bodyPr>
            <a:lstStyle/>
            <a:p>
              <a:pPr algn="r"/>
              <a:r>
                <a:rPr lang="en-US" sz="1800" dirty="0" smtClean="0"/>
                <a:t>LLC cache per core</a:t>
              </a:r>
              <a:endParaRPr lang="en-US" sz="1800" dirty="0"/>
            </a:p>
          </p:txBody>
        </p:sp>
        <p:sp>
          <p:nvSpPr>
            <p:cNvPr id="46" name="TextBox 45"/>
            <p:cNvSpPr txBox="1"/>
            <p:nvPr/>
          </p:nvSpPr>
          <p:spPr>
            <a:xfrm>
              <a:off x="6629400" y="5256212"/>
              <a:ext cx="1371600" cy="457200"/>
            </a:xfrm>
            <a:prstGeom prst="rect">
              <a:avLst/>
            </a:prstGeom>
            <a:noFill/>
            <a:ln>
              <a:noFill/>
            </a:ln>
          </p:spPr>
          <p:txBody>
            <a:bodyPr wrap="square" lIns="0" tIns="0" rIns="0" bIns="0" rtlCol="0" anchor="ctr" anchorCtr="0">
              <a:noAutofit/>
            </a:bodyPr>
            <a:lstStyle/>
            <a:p>
              <a:pPr algn="ctr"/>
              <a:r>
                <a:rPr lang="en-US" sz="1800" dirty="0" smtClean="0"/>
                <a:t>1MB</a:t>
              </a:r>
              <a:endParaRPr lang="en-US" sz="1800" dirty="0"/>
            </a:p>
          </p:txBody>
        </p:sp>
        <p:sp>
          <p:nvSpPr>
            <p:cNvPr id="47" name="TextBox 46"/>
            <p:cNvSpPr txBox="1"/>
            <p:nvPr/>
          </p:nvSpPr>
          <p:spPr>
            <a:xfrm>
              <a:off x="5257800" y="5256212"/>
              <a:ext cx="1371600" cy="457200"/>
            </a:xfrm>
            <a:prstGeom prst="rect">
              <a:avLst/>
            </a:prstGeom>
            <a:noFill/>
            <a:ln>
              <a:noFill/>
            </a:ln>
          </p:spPr>
          <p:txBody>
            <a:bodyPr wrap="square" lIns="0" tIns="0" rIns="0" bIns="0" rtlCol="0" anchor="ctr" anchorCtr="0">
              <a:noAutofit/>
            </a:bodyPr>
            <a:lstStyle/>
            <a:p>
              <a:pPr algn="ctr"/>
              <a:r>
                <a:rPr lang="en-US" sz="1800" dirty="0" smtClean="0"/>
                <a:t>512KB</a:t>
              </a:r>
              <a:endParaRPr lang="en-US" sz="1800" dirty="0"/>
            </a:p>
          </p:txBody>
        </p:sp>
        <p:cxnSp>
          <p:nvCxnSpPr>
            <p:cNvPr id="49" name="Straight Connector 48"/>
            <p:cNvCxnSpPr/>
            <p:nvPr/>
          </p:nvCxnSpPr>
          <p:spPr bwMode="auto">
            <a:xfrm>
              <a:off x="1143000" y="2511424"/>
              <a:ext cx="68580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0" name="Straight Connector 49"/>
            <p:cNvCxnSpPr/>
            <p:nvPr/>
          </p:nvCxnSpPr>
          <p:spPr bwMode="auto">
            <a:xfrm>
              <a:off x="1143000" y="3960812"/>
              <a:ext cx="68580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1" name="Straight Connector 50"/>
            <p:cNvCxnSpPr/>
            <p:nvPr/>
          </p:nvCxnSpPr>
          <p:spPr bwMode="auto">
            <a:xfrm>
              <a:off x="1143000" y="6170612"/>
              <a:ext cx="68580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52" name="TextBox 51"/>
            <p:cNvSpPr txBox="1"/>
            <p:nvPr/>
          </p:nvSpPr>
          <p:spPr>
            <a:xfrm>
              <a:off x="5257800" y="6172200"/>
              <a:ext cx="2743200" cy="228600"/>
            </a:xfrm>
            <a:prstGeom prst="rect">
              <a:avLst/>
            </a:prstGeom>
            <a:noFill/>
            <a:ln>
              <a:noFill/>
            </a:ln>
          </p:spPr>
          <p:txBody>
            <a:bodyPr wrap="square" lIns="0" tIns="0" rIns="0" bIns="0" rtlCol="0" anchor="ctr" anchorCtr="0">
              <a:noAutofit/>
            </a:bodyPr>
            <a:lstStyle/>
            <a:p>
              <a:pPr algn="r"/>
              <a:r>
                <a:rPr lang="en-US" sz="1200" baseline="30000" dirty="0" smtClean="0"/>
                <a:t>1</a:t>
              </a:r>
              <a:r>
                <a:rPr lang="en-US" sz="1200" dirty="0" smtClean="0"/>
                <a:t>Based on top500</a:t>
              </a:r>
              <a:endParaRPr lang="en-US" sz="1200" baseline="30000" dirty="0"/>
            </a:p>
          </p:txBody>
        </p:sp>
      </p:grpSp>
      <p:grpSp>
        <p:nvGrpSpPr>
          <p:cNvPr id="9" name="Group 55"/>
          <p:cNvGrpSpPr/>
          <p:nvPr/>
        </p:nvGrpSpPr>
        <p:grpSpPr>
          <a:xfrm>
            <a:off x="1143000" y="3962400"/>
            <a:ext cx="5105400" cy="1600200"/>
            <a:chOff x="1143000" y="3962400"/>
            <a:chExt cx="5105400" cy="1600200"/>
          </a:xfrm>
        </p:grpSpPr>
        <p:sp>
          <p:nvSpPr>
            <p:cNvPr id="48" name="Rounded Rectangle 47"/>
            <p:cNvSpPr/>
            <p:nvPr/>
          </p:nvSpPr>
          <p:spPr bwMode="auto">
            <a:xfrm>
              <a:off x="5638800" y="3962400"/>
              <a:ext cx="609600" cy="838200"/>
            </a:xfrm>
            <a:prstGeom prst="roundRect">
              <a:avLst/>
            </a:prstGeom>
            <a:solidFill>
              <a:srgbClr val="0000FF">
                <a:alpha val="25000"/>
              </a:srgbClr>
            </a:solidFill>
            <a:ln w="9525" cap="flat" cmpd="sng" algn="ctr">
              <a:solidFill>
                <a:srgbClr val="0000FF">
                  <a:alpha val="75000"/>
                </a:srgb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54" name="Straight Connector 53"/>
            <p:cNvCxnSpPr/>
            <p:nvPr/>
          </p:nvCxnSpPr>
          <p:spPr bwMode="auto">
            <a:xfrm rot="5400000">
              <a:off x="5486400" y="4724400"/>
              <a:ext cx="228600" cy="228600"/>
            </a:xfrm>
            <a:prstGeom prst="line">
              <a:avLst/>
            </a:prstGeom>
            <a:solidFill>
              <a:schemeClr val="accent1"/>
            </a:solidFill>
            <a:ln w="19050" cap="flat" cmpd="sng" algn="ctr">
              <a:solidFill>
                <a:srgbClr val="0000FF"/>
              </a:solidFill>
              <a:prstDash val="solid"/>
              <a:round/>
              <a:headEnd type="none" w="med" len="med"/>
              <a:tailEnd type="none" w="med" len="med"/>
            </a:ln>
            <a:effectLst/>
          </p:spPr>
        </p:cxnSp>
        <p:sp>
          <p:nvSpPr>
            <p:cNvPr id="55" name="TextBox 54"/>
            <p:cNvSpPr txBox="1"/>
            <p:nvPr/>
          </p:nvSpPr>
          <p:spPr>
            <a:xfrm>
              <a:off x="1143000" y="5105400"/>
              <a:ext cx="4343400" cy="457200"/>
            </a:xfrm>
            <a:prstGeom prst="rect">
              <a:avLst/>
            </a:prstGeom>
            <a:noFill/>
            <a:ln>
              <a:noFill/>
            </a:ln>
          </p:spPr>
          <p:txBody>
            <a:bodyPr wrap="square" lIns="0" tIns="0" rIns="0" bIns="0" rtlCol="0" anchor="ctr" anchorCtr="0">
              <a:noAutofit/>
            </a:bodyPr>
            <a:lstStyle/>
            <a:p>
              <a:pPr algn="r"/>
              <a:r>
                <a:rPr lang="en-US" b="1" dirty="0" smtClean="0">
                  <a:solidFill>
                    <a:srgbClr val="0000FF"/>
                  </a:solidFill>
                  <a:effectLst>
                    <a:glow rad="317500">
                      <a:schemeClr val="bg1"/>
                    </a:glow>
                  </a:effectLst>
                </a:rPr>
                <a:t>High </a:t>
              </a:r>
              <a:r>
                <a:rPr lang="en-US" b="1" dirty="0" err="1" smtClean="0">
                  <a:solidFill>
                    <a:srgbClr val="0000FF"/>
                  </a:solidFill>
                  <a:effectLst>
                    <a:glow rad="317500">
                      <a:schemeClr val="bg1"/>
                    </a:glow>
                  </a:effectLst>
                </a:rPr>
                <a:t>flop:byte</a:t>
              </a:r>
              <a:r>
                <a:rPr lang="en-US" b="1" dirty="0" smtClean="0">
                  <a:solidFill>
                    <a:srgbClr val="0000FF"/>
                  </a:solidFill>
                  <a:effectLst>
                    <a:glow rad="317500">
                      <a:schemeClr val="bg1"/>
                    </a:glow>
                  </a:effectLst>
                </a:rPr>
                <a:t> ratio</a:t>
              </a:r>
            </a:p>
            <a:p>
              <a:pPr algn="r"/>
              <a:r>
                <a:rPr lang="en-US" b="1" dirty="0" smtClean="0">
                  <a:solidFill>
                    <a:srgbClr val="0000FF"/>
                  </a:solidFill>
                  <a:effectLst>
                    <a:glow rad="317500">
                      <a:schemeClr val="bg1"/>
                    </a:glow>
                  </a:effectLst>
                </a:rPr>
                <a:t>= bandwidth-bound</a:t>
              </a:r>
            </a:p>
            <a:p>
              <a:pPr algn="r"/>
              <a:r>
                <a:rPr lang="en-US" b="1" dirty="0" smtClean="0">
                  <a:solidFill>
                    <a:srgbClr val="0000FF"/>
                  </a:solidFill>
                  <a:effectLst>
                    <a:glow rad="317500">
                      <a:schemeClr val="bg1"/>
                    </a:glow>
                  </a:effectLst>
                </a:rPr>
                <a:t>(performance ≈ bandwidth)</a:t>
              </a:r>
              <a:endParaRPr lang="en-US" b="1" dirty="0">
                <a:solidFill>
                  <a:srgbClr val="0000FF"/>
                </a:solidFill>
                <a:effectLst>
                  <a:glow rad="317500">
                    <a:schemeClr val="bg1"/>
                  </a:glow>
                </a:effectLst>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Supercomputing Platforms</a:t>
            </a:r>
            <a:endParaRPr lang="en-US" dirty="0"/>
          </a:p>
        </p:txBody>
      </p:sp>
      <p:sp>
        <p:nvSpPr>
          <p:cNvPr id="3" name="Content Placeholder 2"/>
          <p:cNvSpPr>
            <a:spLocks noGrp="1"/>
          </p:cNvSpPr>
          <p:nvPr>
            <p:ph idx="1"/>
          </p:nvPr>
        </p:nvSpPr>
        <p:spPr/>
        <p:txBody>
          <a:bodyPr/>
          <a:lstStyle/>
          <a:p>
            <a:r>
              <a:rPr lang="en-US" dirty="0" smtClean="0"/>
              <a:t>We examine performance on three machines:  the Cray XT4 (Franklin), the Cray XE6 (Hopper), and the IBM BGP (Intrepid) </a:t>
            </a:r>
            <a:endParaRPr lang="en-US"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13</a:t>
            </a:fld>
            <a:endParaRPr lang="en-US"/>
          </a:p>
        </p:txBody>
      </p:sp>
      <p:grpSp>
        <p:nvGrpSpPr>
          <p:cNvPr id="6" name="Group 53"/>
          <p:cNvGrpSpPr/>
          <p:nvPr/>
        </p:nvGrpSpPr>
        <p:grpSpPr>
          <a:xfrm>
            <a:off x="1143000" y="2055812"/>
            <a:ext cx="6858000" cy="4344988"/>
            <a:chOff x="1143000" y="2055812"/>
            <a:chExt cx="6858000" cy="4344988"/>
          </a:xfrm>
        </p:grpSpPr>
        <p:sp>
          <p:nvSpPr>
            <p:cNvPr id="5" name="TextBox 4"/>
            <p:cNvSpPr txBox="1"/>
            <p:nvPr/>
          </p:nvSpPr>
          <p:spPr>
            <a:xfrm>
              <a:off x="3886200" y="2055812"/>
              <a:ext cx="1371600" cy="457200"/>
            </a:xfrm>
            <a:prstGeom prst="rect">
              <a:avLst/>
            </a:prstGeom>
            <a:noFill/>
            <a:ln>
              <a:noFill/>
            </a:ln>
          </p:spPr>
          <p:txBody>
            <a:bodyPr wrap="square" lIns="0" tIns="0" rIns="0" bIns="0" rtlCol="0" anchor="ctr" anchorCtr="0">
              <a:noAutofit/>
            </a:bodyPr>
            <a:lstStyle/>
            <a:p>
              <a:pPr algn="ctr"/>
              <a:r>
                <a:rPr lang="en-US" sz="1800" b="1" dirty="0" smtClean="0"/>
                <a:t>Intrepid</a:t>
              </a:r>
              <a:endParaRPr lang="en-US" sz="1800" b="1" dirty="0"/>
            </a:p>
          </p:txBody>
        </p:sp>
        <p:sp>
          <p:nvSpPr>
            <p:cNvPr id="7" name="TextBox 6"/>
            <p:cNvSpPr txBox="1"/>
            <p:nvPr/>
          </p:nvSpPr>
          <p:spPr>
            <a:xfrm>
              <a:off x="6629400" y="2055812"/>
              <a:ext cx="1371600" cy="457200"/>
            </a:xfrm>
            <a:prstGeom prst="rect">
              <a:avLst/>
            </a:prstGeom>
            <a:noFill/>
            <a:ln>
              <a:noFill/>
            </a:ln>
          </p:spPr>
          <p:txBody>
            <a:bodyPr wrap="square" lIns="0" tIns="0" rIns="0" bIns="0" rtlCol="0" anchor="ctr" anchorCtr="0">
              <a:noAutofit/>
            </a:bodyPr>
            <a:lstStyle/>
            <a:p>
              <a:pPr algn="ctr"/>
              <a:r>
                <a:rPr lang="en-US" sz="1800" b="1" dirty="0" smtClean="0"/>
                <a:t>Hopper</a:t>
              </a:r>
              <a:endParaRPr lang="en-US" sz="1800" b="1" dirty="0"/>
            </a:p>
          </p:txBody>
        </p:sp>
        <p:sp>
          <p:nvSpPr>
            <p:cNvPr id="8" name="TextBox 7"/>
            <p:cNvSpPr txBox="1"/>
            <p:nvPr/>
          </p:nvSpPr>
          <p:spPr>
            <a:xfrm>
              <a:off x="5257800" y="2055812"/>
              <a:ext cx="1371600" cy="457200"/>
            </a:xfrm>
            <a:prstGeom prst="rect">
              <a:avLst/>
            </a:prstGeom>
            <a:noFill/>
            <a:ln>
              <a:noFill/>
            </a:ln>
          </p:spPr>
          <p:txBody>
            <a:bodyPr wrap="square" lIns="0" tIns="0" rIns="0" bIns="0" rtlCol="0" anchor="ctr" anchorCtr="0">
              <a:noAutofit/>
            </a:bodyPr>
            <a:lstStyle/>
            <a:p>
              <a:pPr algn="ctr"/>
              <a:r>
                <a:rPr lang="en-US" sz="1800" b="1" dirty="0" smtClean="0"/>
                <a:t>Franklin</a:t>
              </a:r>
              <a:endParaRPr lang="en-US" sz="1800" b="1" dirty="0"/>
            </a:p>
          </p:txBody>
        </p:sp>
        <p:sp>
          <p:nvSpPr>
            <p:cNvPr id="11" name="TextBox 10"/>
            <p:cNvSpPr txBox="1"/>
            <p:nvPr/>
          </p:nvSpPr>
          <p:spPr>
            <a:xfrm>
              <a:off x="3886200" y="2513012"/>
              <a:ext cx="1371600" cy="457200"/>
            </a:xfrm>
            <a:prstGeom prst="rect">
              <a:avLst/>
            </a:prstGeom>
            <a:noFill/>
            <a:ln>
              <a:noFill/>
            </a:ln>
          </p:spPr>
          <p:txBody>
            <a:bodyPr wrap="square" lIns="0" tIns="0" rIns="0" bIns="0" rtlCol="0" anchor="ctr" anchorCtr="0">
              <a:noAutofit/>
            </a:bodyPr>
            <a:lstStyle/>
            <a:p>
              <a:pPr algn="ctr"/>
              <a:r>
                <a:rPr lang="en-US" sz="1800" dirty="0" smtClean="0"/>
                <a:t>1</a:t>
              </a:r>
              <a:endParaRPr lang="en-US" sz="1800" dirty="0"/>
            </a:p>
          </p:txBody>
        </p:sp>
        <p:sp>
          <p:nvSpPr>
            <p:cNvPr id="12" name="TextBox 11"/>
            <p:cNvSpPr txBox="1"/>
            <p:nvPr/>
          </p:nvSpPr>
          <p:spPr>
            <a:xfrm>
              <a:off x="1143000" y="2513012"/>
              <a:ext cx="2667000" cy="457200"/>
            </a:xfrm>
            <a:prstGeom prst="rect">
              <a:avLst/>
            </a:prstGeom>
            <a:noFill/>
            <a:ln>
              <a:noFill/>
            </a:ln>
          </p:spPr>
          <p:txBody>
            <a:bodyPr wrap="square" lIns="0" tIns="0" rIns="0" bIns="0" rtlCol="0" anchor="ctr" anchorCtr="0">
              <a:noAutofit/>
            </a:bodyPr>
            <a:lstStyle/>
            <a:p>
              <a:pPr algn="r"/>
              <a:r>
                <a:rPr lang="en-US" sz="1800" dirty="0" smtClean="0"/>
                <a:t>chips per node</a:t>
              </a:r>
              <a:endParaRPr lang="en-US" sz="1800" dirty="0"/>
            </a:p>
          </p:txBody>
        </p:sp>
        <p:sp>
          <p:nvSpPr>
            <p:cNvPr id="13" name="TextBox 12"/>
            <p:cNvSpPr txBox="1"/>
            <p:nvPr/>
          </p:nvSpPr>
          <p:spPr>
            <a:xfrm>
              <a:off x="6629400" y="2513012"/>
              <a:ext cx="1371600" cy="457200"/>
            </a:xfrm>
            <a:prstGeom prst="rect">
              <a:avLst/>
            </a:prstGeom>
            <a:noFill/>
            <a:ln>
              <a:noFill/>
            </a:ln>
          </p:spPr>
          <p:txBody>
            <a:bodyPr wrap="square" lIns="0" tIns="0" rIns="0" bIns="0" rtlCol="0" anchor="ctr" anchorCtr="0">
              <a:noAutofit/>
            </a:bodyPr>
            <a:lstStyle/>
            <a:p>
              <a:pPr algn="ctr"/>
              <a:r>
                <a:rPr lang="en-US" sz="1800" dirty="0" smtClean="0"/>
                <a:t>4</a:t>
              </a:r>
              <a:endParaRPr lang="en-US" sz="1800" dirty="0"/>
            </a:p>
          </p:txBody>
        </p:sp>
        <p:sp>
          <p:nvSpPr>
            <p:cNvPr id="14" name="TextBox 13"/>
            <p:cNvSpPr txBox="1"/>
            <p:nvPr/>
          </p:nvSpPr>
          <p:spPr>
            <a:xfrm>
              <a:off x="5257800" y="2513012"/>
              <a:ext cx="1371600" cy="457200"/>
            </a:xfrm>
            <a:prstGeom prst="rect">
              <a:avLst/>
            </a:prstGeom>
            <a:noFill/>
            <a:ln>
              <a:noFill/>
            </a:ln>
          </p:spPr>
          <p:txBody>
            <a:bodyPr wrap="square" lIns="0" tIns="0" rIns="0" bIns="0" rtlCol="0" anchor="ctr" anchorCtr="0">
              <a:noAutofit/>
            </a:bodyPr>
            <a:lstStyle/>
            <a:p>
              <a:pPr algn="ctr"/>
              <a:r>
                <a:rPr lang="en-US" sz="1800" dirty="0" smtClean="0"/>
                <a:t>1</a:t>
              </a:r>
              <a:endParaRPr lang="en-US" sz="1800" dirty="0"/>
            </a:p>
          </p:txBody>
        </p:sp>
        <p:sp>
          <p:nvSpPr>
            <p:cNvPr id="16" name="TextBox 15"/>
            <p:cNvSpPr txBox="1"/>
            <p:nvPr/>
          </p:nvSpPr>
          <p:spPr>
            <a:xfrm>
              <a:off x="3886200" y="2970212"/>
              <a:ext cx="1371600" cy="457200"/>
            </a:xfrm>
            <a:prstGeom prst="rect">
              <a:avLst/>
            </a:prstGeom>
            <a:noFill/>
            <a:ln>
              <a:noFill/>
            </a:ln>
          </p:spPr>
          <p:txBody>
            <a:bodyPr wrap="square" lIns="0" tIns="0" rIns="0" bIns="0" rtlCol="0" anchor="ctr" anchorCtr="0">
              <a:noAutofit/>
            </a:bodyPr>
            <a:lstStyle/>
            <a:p>
              <a:pPr algn="ctr"/>
              <a:r>
                <a:rPr lang="en-US" sz="1800" dirty="0" smtClean="0"/>
                <a:t>4</a:t>
              </a:r>
              <a:endParaRPr lang="en-US" sz="1800" dirty="0"/>
            </a:p>
          </p:txBody>
        </p:sp>
        <p:sp>
          <p:nvSpPr>
            <p:cNvPr id="17" name="TextBox 16"/>
            <p:cNvSpPr txBox="1"/>
            <p:nvPr/>
          </p:nvSpPr>
          <p:spPr>
            <a:xfrm>
              <a:off x="1143000" y="2970212"/>
              <a:ext cx="2667000" cy="457200"/>
            </a:xfrm>
            <a:prstGeom prst="rect">
              <a:avLst/>
            </a:prstGeom>
            <a:noFill/>
            <a:ln>
              <a:noFill/>
            </a:ln>
          </p:spPr>
          <p:txBody>
            <a:bodyPr wrap="square" lIns="0" tIns="0" rIns="0" bIns="0" rtlCol="0" anchor="ctr" anchorCtr="0">
              <a:noAutofit/>
            </a:bodyPr>
            <a:lstStyle/>
            <a:p>
              <a:pPr algn="r"/>
              <a:r>
                <a:rPr lang="en-US" sz="1800" dirty="0" smtClean="0"/>
                <a:t>cores per chip</a:t>
              </a:r>
              <a:endParaRPr lang="en-US" sz="1800" dirty="0"/>
            </a:p>
          </p:txBody>
        </p:sp>
        <p:sp>
          <p:nvSpPr>
            <p:cNvPr id="18" name="TextBox 17"/>
            <p:cNvSpPr txBox="1"/>
            <p:nvPr/>
          </p:nvSpPr>
          <p:spPr>
            <a:xfrm>
              <a:off x="6629400" y="2970212"/>
              <a:ext cx="1371600" cy="457200"/>
            </a:xfrm>
            <a:prstGeom prst="rect">
              <a:avLst/>
            </a:prstGeom>
            <a:noFill/>
            <a:ln>
              <a:noFill/>
            </a:ln>
          </p:spPr>
          <p:txBody>
            <a:bodyPr wrap="square" lIns="0" tIns="0" rIns="0" bIns="0" rtlCol="0" anchor="ctr" anchorCtr="0">
              <a:noAutofit/>
            </a:bodyPr>
            <a:lstStyle/>
            <a:p>
              <a:pPr algn="ctr"/>
              <a:r>
                <a:rPr lang="en-US" sz="1800" dirty="0" smtClean="0"/>
                <a:t>6</a:t>
              </a:r>
              <a:endParaRPr lang="en-US" sz="1800" dirty="0"/>
            </a:p>
          </p:txBody>
        </p:sp>
        <p:sp>
          <p:nvSpPr>
            <p:cNvPr id="19" name="TextBox 18"/>
            <p:cNvSpPr txBox="1"/>
            <p:nvPr/>
          </p:nvSpPr>
          <p:spPr>
            <a:xfrm>
              <a:off x="5257800" y="2970212"/>
              <a:ext cx="1371600" cy="457200"/>
            </a:xfrm>
            <a:prstGeom prst="rect">
              <a:avLst/>
            </a:prstGeom>
            <a:noFill/>
            <a:ln>
              <a:noFill/>
            </a:ln>
          </p:spPr>
          <p:txBody>
            <a:bodyPr wrap="square" lIns="0" tIns="0" rIns="0" bIns="0" rtlCol="0" anchor="ctr" anchorCtr="0">
              <a:noAutofit/>
            </a:bodyPr>
            <a:lstStyle/>
            <a:p>
              <a:pPr algn="ctr"/>
              <a:r>
                <a:rPr lang="en-US" sz="1800" dirty="0" smtClean="0"/>
                <a:t>4</a:t>
              </a:r>
              <a:endParaRPr lang="en-US" sz="1800" dirty="0"/>
            </a:p>
          </p:txBody>
        </p:sp>
        <p:sp>
          <p:nvSpPr>
            <p:cNvPr id="21" name="TextBox 20"/>
            <p:cNvSpPr txBox="1"/>
            <p:nvPr/>
          </p:nvSpPr>
          <p:spPr>
            <a:xfrm>
              <a:off x="3886200" y="3427412"/>
              <a:ext cx="1371600" cy="457200"/>
            </a:xfrm>
            <a:prstGeom prst="rect">
              <a:avLst/>
            </a:prstGeom>
            <a:noFill/>
            <a:ln>
              <a:noFill/>
            </a:ln>
          </p:spPr>
          <p:txBody>
            <a:bodyPr wrap="square" lIns="0" tIns="0" rIns="0" bIns="0" rtlCol="0" anchor="ctr" anchorCtr="0">
              <a:noAutofit/>
            </a:bodyPr>
            <a:lstStyle/>
            <a:p>
              <a:pPr algn="ctr"/>
              <a:r>
                <a:rPr lang="en-US" sz="1800" dirty="0" smtClean="0"/>
                <a:t>Custom</a:t>
              </a:r>
            </a:p>
            <a:p>
              <a:pPr algn="ctr"/>
              <a:r>
                <a:rPr lang="en-US" sz="1800" dirty="0" smtClean="0"/>
                <a:t>3D Torus</a:t>
              </a:r>
              <a:endParaRPr lang="en-US" sz="1800" dirty="0"/>
            </a:p>
          </p:txBody>
        </p:sp>
        <p:sp>
          <p:nvSpPr>
            <p:cNvPr id="22" name="TextBox 21"/>
            <p:cNvSpPr txBox="1"/>
            <p:nvPr/>
          </p:nvSpPr>
          <p:spPr>
            <a:xfrm>
              <a:off x="1143000" y="3427412"/>
              <a:ext cx="2667000" cy="457200"/>
            </a:xfrm>
            <a:prstGeom prst="rect">
              <a:avLst/>
            </a:prstGeom>
            <a:noFill/>
            <a:ln>
              <a:noFill/>
            </a:ln>
          </p:spPr>
          <p:txBody>
            <a:bodyPr wrap="square" lIns="0" tIns="0" rIns="0" bIns="0" rtlCol="0" anchor="ctr" anchorCtr="0">
              <a:noAutofit/>
            </a:bodyPr>
            <a:lstStyle/>
            <a:p>
              <a:pPr algn="r"/>
              <a:r>
                <a:rPr lang="en-US" sz="1800" dirty="0" smtClean="0"/>
                <a:t>Interconnect</a:t>
              </a:r>
              <a:endParaRPr lang="en-US" sz="1800" dirty="0"/>
            </a:p>
          </p:txBody>
        </p:sp>
        <p:sp>
          <p:nvSpPr>
            <p:cNvPr id="23" name="TextBox 22"/>
            <p:cNvSpPr txBox="1"/>
            <p:nvPr/>
          </p:nvSpPr>
          <p:spPr>
            <a:xfrm>
              <a:off x="6629400" y="3427412"/>
              <a:ext cx="1371600" cy="457200"/>
            </a:xfrm>
            <a:prstGeom prst="rect">
              <a:avLst/>
            </a:prstGeom>
            <a:noFill/>
            <a:ln>
              <a:noFill/>
            </a:ln>
          </p:spPr>
          <p:txBody>
            <a:bodyPr wrap="square" lIns="0" tIns="0" rIns="0" bIns="0" rtlCol="0" anchor="ctr" anchorCtr="0">
              <a:noAutofit/>
            </a:bodyPr>
            <a:lstStyle/>
            <a:p>
              <a:pPr algn="ctr"/>
              <a:r>
                <a:rPr lang="en-US" sz="1800" dirty="0" smtClean="0"/>
                <a:t>Gemini</a:t>
              </a:r>
            </a:p>
            <a:p>
              <a:pPr algn="ctr"/>
              <a:r>
                <a:rPr lang="en-US" sz="1800" dirty="0" smtClean="0"/>
                <a:t>3D Torus</a:t>
              </a:r>
              <a:endParaRPr lang="en-US" sz="1800" dirty="0"/>
            </a:p>
          </p:txBody>
        </p:sp>
        <p:sp>
          <p:nvSpPr>
            <p:cNvPr id="24" name="TextBox 23"/>
            <p:cNvSpPr txBox="1"/>
            <p:nvPr/>
          </p:nvSpPr>
          <p:spPr>
            <a:xfrm>
              <a:off x="5257800" y="3427412"/>
              <a:ext cx="1371600" cy="457200"/>
            </a:xfrm>
            <a:prstGeom prst="rect">
              <a:avLst/>
            </a:prstGeom>
            <a:noFill/>
            <a:ln>
              <a:noFill/>
            </a:ln>
          </p:spPr>
          <p:txBody>
            <a:bodyPr wrap="square" lIns="0" tIns="0" rIns="0" bIns="0" rtlCol="0" anchor="ctr" anchorCtr="0">
              <a:noAutofit/>
            </a:bodyPr>
            <a:lstStyle/>
            <a:p>
              <a:pPr algn="ctr"/>
              <a:r>
                <a:rPr lang="en-US" sz="1800" dirty="0" smtClean="0"/>
                <a:t>SeaStar2</a:t>
              </a:r>
            </a:p>
            <a:p>
              <a:pPr algn="ctr"/>
              <a:r>
                <a:rPr lang="en-US" sz="1800" dirty="0" smtClean="0"/>
                <a:t>3D Torus</a:t>
              </a:r>
              <a:endParaRPr lang="en-US" sz="1800" dirty="0"/>
            </a:p>
          </p:txBody>
        </p:sp>
        <p:sp>
          <p:nvSpPr>
            <p:cNvPr id="26" name="TextBox 25"/>
            <p:cNvSpPr txBox="1"/>
            <p:nvPr/>
          </p:nvSpPr>
          <p:spPr>
            <a:xfrm>
              <a:off x="3886200" y="3884612"/>
              <a:ext cx="1371600" cy="457200"/>
            </a:xfrm>
            <a:prstGeom prst="rect">
              <a:avLst/>
            </a:prstGeom>
            <a:noFill/>
            <a:ln>
              <a:noFill/>
            </a:ln>
          </p:spPr>
          <p:txBody>
            <a:bodyPr wrap="square" lIns="0" tIns="0" rIns="0" bIns="0" rtlCol="0" anchor="ctr" anchorCtr="0">
              <a:noAutofit/>
            </a:bodyPr>
            <a:lstStyle/>
            <a:p>
              <a:pPr algn="ctr"/>
              <a:r>
                <a:rPr lang="en-US" sz="1800" dirty="0" smtClean="0"/>
                <a:t>3.4</a:t>
              </a:r>
              <a:endParaRPr lang="en-US" sz="1800" dirty="0"/>
            </a:p>
          </p:txBody>
        </p:sp>
        <p:sp>
          <p:nvSpPr>
            <p:cNvPr id="27" name="TextBox 26"/>
            <p:cNvSpPr txBox="1"/>
            <p:nvPr/>
          </p:nvSpPr>
          <p:spPr>
            <a:xfrm>
              <a:off x="1143000" y="3884612"/>
              <a:ext cx="2667000" cy="457200"/>
            </a:xfrm>
            <a:prstGeom prst="rect">
              <a:avLst/>
            </a:prstGeom>
            <a:noFill/>
            <a:ln>
              <a:noFill/>
            </a:ln>
          </p:spPr>
          <p:txBody>
            <a:bodyPr wrap="square" lIns="0" tIns="0" rIns="0" bIns="0" rtlCol="0" anchor="ctr" anchorCtr="0">
              <a:noAutofit/>
            </a:bodyPr>
            <a:lstStyle/>
            <a:p>
              <a:pPr algn="r"/>
              <a:r>
                <a:rPr lang="en-US" sz="1800" dirty="0" err="1" smtClean="0"/>
                <a:t>Gflop/s</a:t>
              </a:r>
              <a:r>
                <a:rPr lang="en-US" sz="1800" dirty="0" smtClean="0"/>
                <a:t> per core</a:t>
              </a:r>
              <a:endParaRPr lang="en-US" sz="1800" dirty="0"/>
            </a:p>
          </p:txBody>
        </p:sp>
        <p:sp>
          <p:nvSpPr>
            <p:cNvPr id="28" name="TextBox 27"/>
            <p:cNvSpPr txBox="1"/>
            <p:nvPr/>
          </p:nvSpPr>
          <p:spPr>
            <a:xfrm>
              <a:off x="6629400" y="3884612"/>
              <a:ext cx="1371600" cy="457200"/>
            </a:xfrm>
            <a:prstGeom prst="rect">
              <a:avLst/>
            </a:prstGeom>
            <a:noFill/>
            <a:ln>
              <a:noFill/>
            </a:ln>
          </p:spPr>
          <p:txBody>
            <a:bodyPr wrap="square" lIns="0" tIns="0" rIns="0" bIns="0" rtlCol="0" anchor="ctr" anchorCtr="0">
              <a:noAutofit/>
            </a:bodyPr>
            <a:lstStyle/>
            <a:p>
              <a:pPr algn="ctr"/>
              <a:r>
                <a:rPr lang="en-US" sz="1800" dirty="0" smtClean="0"/>
                <a:t>8.4</a:t>
              </a:r>
              <a:endParaRPr lang="en-US" sz="1800" dirty="0"/>
            </a:p>
          </p:txBody>
        </p:sp>
        <p:sp>
          <p:nvSpPr>
            <p:cNvPr id="29" name="TextBox 28"/>
            <p:cNvSpPr txBox="1"/>
            <p:nvPr/>
          </p:nvSpPr>
          <p:spPr>
            <a:xfrm>
              <a:off x="5257800" y="3884612"/>
              <a:ext cx="1371600" cy="457200"/>
            </a:xfrm>
            <a:prstGeom prst="rect">
              <a:avLst/>
            </a:prstGeom>
            <a:noFill/>
            <a:ln>
              <a:noFill/>
            </a:ln>
          </p:spPr>
          <p:txBody>
            <a:bodyPr wrap="square" lIns="0" tIns="0" rIns="0" bIns="0" rtlCol="0" anchor="ctr" anchorCtr="0">
              <a:noAutofit/>
            </a:bodyPr>
            <a:lstStyle/>
            <a:p>
              <a:pPr algn="ctr"/>
              <a:r>
                <a:rPr lang="en-US" sz="1800" dirty="0" smtClean="0"/>
                <a:t>9.2</a:t>
              </a:r>
              <a:endParaRPr lang="en-US" sz="1800" dirty="0"/>
            </a:p>
          </p:txBody>
        </p:sp>
        <p:sp>
          <p:nvSpPr>
            <p:cNvPr id="31" name="TextBox 30"/>
            <p:cNvSpPr txBox="1"/>
            <p:nvPr/>
          </p:nvSpPr>
          <p:spPr>
            <a:xfrm>
              <a:off x="3886200" y="4341812"/>
              <a:ext cx="1371600" cy="457200"/>
            </a:xfrm>
            <a:prstGeom prst="rect">
              <a:avLst/>
            </a:prstGeom>
            <a:noFill/>
            <a:ln>
              <a:noFill/>
            </a:ln>
          </p:spPr>
          <p:txBody>
            <a:bodyPr wrap="square" lIns="0" tIns="0" rIns="0" bIns="0" rtlCol="0" anchor="ctr" anchorCtr="0">
              <a:noAutofit/>
            </a:bodyPr>
            <a:lstStyle/>
            <a:p>
              <a:pPr algn="ctr"/>
              <a:r>
                <a:rPr lang="en-US" sz="1800" dirty="0" smtClean="0"/>
                <a:t>2.07</a:t>
              </a:r>
              <a:endParaRPr lang="en-US" sz="1800" dirty="0"/>
            </a:p>
          </p:txBody>
        </p:sp>
        <p:sp>
          <p:nvSpPr>
            <p:cNvPr id="32" name="TextBox 31"/>
            <p:cNvSpPr txBox="1"/>
            <p:nvPr/>
          </p:nvSpPr>
          <p:spPr>
            <a:xfrm>
              <a:off x="1143000" y="4341812"/>
              <a:ext cx="2667000" cy="457200"/>
            </a:xfrm>
            <a:prstGeom prst="rect">
              <a:avLst/>
            </a:prstGeom>
            <a:noFill/>
            <a:ln>
              <a:noFill/>
            </a:ln>
          </p:spPr>
          <p:txBody>
            <a:bodyPr wrap="square" lIns="0" tIns="0" rIns="0" bIns="0" rtlCol="0" anchor="ctr" anchorCtr="0">
              <a:noAutofit/>
            </a:bodyPr>
            <a:lstStyle/>
            <a:p>
              <a:pPr algn="r"/>
              <a:r>
                <a:rPr lang="en-US" sz="1800" dirty="0" smtClean="0"/>
                <a:t>DRAM GB/</a:t>
              </a:r>
              <a:r>
                <a:rPr lang="en-US" sz="1800" dirty="0" err="1" smtClean="0"/>
                <a:t>s</a:t>
              </a:r>
              <a:r>
                <a:rPr lang="en-US" sz="1800" dirty="0" smtClean="0"/>
                <a:t> per core</a:t>
              </a:r>
              <a:endParaRPr lang="en-US" sz="1800" dirty="0"/>
            </a:p>
          </p:txBody>
        </p:sp>
        <p:sp>
          <p:nvSpPr>
            <p:cNvPr id="33" name="TextBox 32"/>
            <p:cNvSpPr txBox="1"/>
            <p:nvPr/>
          </p:nvSpPr>
          <p:spPr>
            <a:xfrm>
              <a:off x="6629400" y="4341812"/>
              <a:ext cx="1371600" cy="457200"/>
            </a:xfrm>
            <a:prstGeom prst="rect">
              <a:avLst/>
            </a:prstGeom>
            <a:noFill/>
            <a:ln>
              <a:noFill/>
            </a:ln>
          </p:spPr>
          <p:txBody>
            <a:bodyPr wrap="square" lIns="0" tIns="0" rIns="0" bIns="0" rtlCol="0" anchor="ctr" anchorCtr="0">
              <a:noAutofit/>
            </a:bodyPr>
            <a:lstStyle/>
            <a:p>
              <a:pPr algn="ctr"/>
              <a:r>
                <a:rPr lang="en-US" sz="1800" dirty="0" smtClean="0"/>
                <a:t>2.05</a:t>
              </a:r>
              <a:endParaRPr lang="en-US" sz="1800" dirty="0"/>
            </a:p>
          </p:txBody>
        </p:sp>
        <p:sp>
          <p:nvSpPr>
            <p:cNvPr id="34" name="TextBox 33"/>
            <p:cNvSpPr txBox="1"/>
            <p:nvPr/>
          </p:nvSpPr>
          <p:spPr>
            <a:xfrm>
              <a:off x="5257800" y="4341812"/>
              <a:ext cx="1371600" cy="457200"/>
            </a:xfrm>
            <a:prstGeom prst="rect">
              <a:avLst/>
            </a:prstGeom>
            <a:noFill/>
            <a:ln>
              <a:noFill/>
            </a:ln>
          </p:spPr>
          <p:txBody>
            <a:bodyPr wrap="square" lIns="0" tIns="0" rIns="0" bIns="0" rtlCol="0" anchor="ctr" anchorCtr="0">
              <a:noAutofit/>
            </a:bodyPr>
            <a:lstStyle/>
            <a:p>
              <a:pPr algn="ctr"/>
              <a:r>
                <a:rPr lang="en-US" sz="1800" dirty="0" smtClean="0"/>
                <a:t>2.1</a:t>
              </a:r>
              <a:endParaRPr lang="en-US" sz="1800" dirty="0"/>
            </a:p>
          </p:txBody>
        </p:sp>
        <p:sp>
          <p:nvSpPr>
            <p:cNvPr id="36" name="TextBox 35"/>
            <p:cNvSpPr txBox="1"/>
            <p:nvPr/>
          </p:nvSpPr>
          <p:spPr>
            <a:xfrm>
              <a:off x="3886200" y="5713412"/>
              <a:ext cx="1371600" cy="457200"/>
            </a:xfrm>
            <a:prstGeom prst="rect">
              <a:avLst/>
            </a:prstGeom>
            <a:noFill/>
            <a:ln>
              <a:noFill/>
            </a:ln>
          </p:spPr>
          <p:txBody>
            <a:bodyPr wrap="square" lIns="0" tIns="0" rIns="0" bIns="0" rtlCol="0" anchor="ctr" anchorCtr="0">
              <a:noAutofit/>
            </a:bodyPr>
            <a:lstStyle/>
            <a:p>
              <a:pPr algn="ctr"/>
              <a:r>
                <a:rPr lang="en-US" sz="1800" dirty="0" smtClean="0"/>
                <a:t>7.7W</a:t>
              </a:r>
              <a:endParaRPr lang="en-US" sz="1800" dirty="0"/>
            </a:p>
          </p:txBody>
        </p:sp>
        <p:sp>
          <p:nvSpPr>
            <p:cNvPr id="37" name="TextBox 36"/>
            <p:cNvSpPr txBox="1"/>
            <p:nvPr/>
          </p:nvSpPr>
          <p:spPr>
            <a:xfrm>
              <a:off x="1143000" y="5713412"/>
              <a:ext cx="2667000" cy="457200"/>
            </a:xfrm>
            <a:prstGeom prst="rect">
              <a:avLst/>
            </a:prstGeom>
            <a:noFill/>
            <a:ln>
              <a:noFill/>
            </a:ln>
          </p:spPr>
          <p:txBody>
            <a:bodyPr wrap="square" lIns="0" tIns="0" rIns="0" bIns="0" rtlCol="0" anchor="ctr" anchorCtr="0">
              <a:noAutofit/>
            </a:bodyPr>
            <a:lstStyle/>
            <a:p>
              <a:pPr algn="r"/>
              <a:r>
                <a:rPr lang="en-US" sz="1800" dirty="0" smtClean="0"/>
                <a:t>Node power per core</a:t>
              </a:r>
              <a:r>
                <a:rPr lang="en-US" sz="1800" baseline="30000" dirty="0" smtClean="0"/>
                <a:t>1</a:t>
              </a:r>
              <a:endParaRPr lang="en-US" sz="1800" baseline="30000" dirty="0"/>
            </a:p>
          </p:txBody>
        </p:sp>
        <p:sp>
          <p:nvSpPr>
            <p:cNvPr id="38" name="TextBox 37"/>
            <p:cNvSpPr txBox="1"/>
            <p:nvPr/>
          </p:nvSpPr>
          <p:spPr>
            <a:xfrm>
              <a:off x="6629400" y="5713412"/>
              <a:ext cx="1371600" cy="457200"/>
            </a:xfrm>
            <a:prstGeom prst="rect">
              <a:avLst/>
            </a:prstGeom>
            <a:noFill/>
            <a:ln>
              <a:noFill/>
            </a:ln>
          </p:spPr>
          <p:txBody>
            <a:bodyPr wrap="square" lIns="0" tIns="0" rIns="0" bIns="0" rtlCol="0" anchor="ctr" anchorCtr="0">
              <a:noAutofit/>
            </a:bodyPr>
            <a:lstStyle/>
            <a:p>
              <a:pPr algn="ctr"/>
              <a:r>
                <a:rPr lang="en-US" sz="1800" dirty="0" smtClean="0"/>
                <a:t>19W</a:t>
              </a:r>
              <a:endParaRPr lang="en-US" sz="1800" dirty="0"/>
            </a:p>
          </p:txBody>
        </p:sp>
        <p:sp>
          <p:nvSpPr>
            <p:cNvPr id="39" name="TextBox 38"/>
            <p:cNvSpPr txBox="1"/>
            <p:nvPr/>
          </p:nvSpPr>
          <p:spPr>
            <a:xfrm>
              <a:off x="5257800" y="5713412"/>
              <a:ext cx="1371600" cy="457200"/>
            </a:xfrm>
            <a:prstGeom prst="rect">
              <a:avLst/>
            </a:prstGeom>
            <a:noFill/>
            <a:ln>
              <a:noFill/>
            </a:ln>
          </p:spPr>
          <p:txBody>
            <a:bodyPr wrap="square" lIns="0" tIns="0" rIns="0" bIns="0" rtlCol="0" anchor="ctr" anchorCtr="0">
              <a:noAutofit/>
            </a:bodyPr>
            <a:lstStyle/>
            <a:p>
              <a:pPr algn="ctr"/>
              <a:r>
                <a:rPr lang="en-US" sz="1800" dirty="0" smtClean="0"/>
                <a:t>30W</a:t>
              </a:r>
              <a:endParaRPr lang="en-US" sz="1800" dirty="0"/>
            </a:p>
          </p:txBody>
        </p:sp>
        <p:sp>
          <p:nvSpPr>
            <p:cNvPr id="40" name="TextBox 39"/>
            <p:cNvSpPr txBox="1"/>
            <p:nvPr/>
          </p:nvSpPr>
          <p:spPr>
            <a:xfrm>
              <a:off x="3886200" y="4799012"/>
              <a:ext cx="1371600" cy="457200"/>
            </a:xfrm>
            <a:prstGeom prst="rect">
              <a:avLst/>
            </a:prstGeom>
            <a:noFill/>
            <a:ln>
              <a:noFill/>
            </a:ln>
          </p:spPr>
          <p:txBody>
            <a:bodyPr wrap="square" lIns="0" tIns="0" rIns="0" bIns="0" rtlCol="0" anchor="ctr" anchorCtr="0">
              <a:noAutofit/>
            </a:bodyPr>
            <a:lstStyle/>
            <a:p>
              <a:pPr algn="ctr"/>
              <a:r>
                <a:rPr lang="en-US" sz="1800" dirty="0" smtClean="0"/>
                <a:t>32KB</a:t>
              </a:r>
              <a:endParaRPr lang="en-US" sz="1800" dirty="0"/>
            </a:p>
          </p:txBody>
        </p:sp>
        <p:sp>
          <p:nvSpPr>
            <p:cNvPr id="41" name="TextBox 40"/>
            <p:cNvSpPr txBox="1"/>
            <p:nvPr/>
          </p:nvSpPr>
          <p:spPr>
            <a:xfrm>
              <a:off x="1143000" y="4799012"/>
              <a:ext cx="2667000" cy="457200"/>
            </a:xfrm>
            <a:prstGeom prst="rect">
              <a:avLst/>
            </a:prstGeom>
            <a:noFill/>
            <a:ln>
              <a:noFill/>
            </a:ln>
          </p:spPr>
          <p:txBody>
            <a:bodyPr wrap="square" lIns="0" tIns="0" rIns="0" bIns="0" rtlCol="0" anchor="ctr" anchorCtr="0">
              <a:noAutofit/>
            </a:bodyPr>
            <a:lstStyle/>
            <a:p>
              <a:pPr algn="r"/>
              <a:r>
                <a:rPr lang="en-US" sz="1800" dirty="0" smtClean="0"/>
                <a:t>Private cache per core</a:t>
              </a:r>
              <a:endParaRPr lang="en-US" sz="1800" dirty="0"/>
            </a:p>
          </p:txBody>
        </p:sp>
        <p:sp>
          <p:nvSpPr>
            <p:cNvPr id="42" name="TextBox 41"/>
            <p:cNvSpPr txBox="1"/>
            <p:nvPr/>
          </p:nvSpPr>
          <p:spPr>
            <a:xfrm>
              <a:off x="6629400" y="4799012"/>
              <a:ext cx="1371600" cy="457200"/>
            </a:xfrm>
            <a:prstGeom prst="rect">
              <a:avLst/>
            </a:prstGeom>
            <a:noFill/>
            <a:ln>
              <a:noFill/>
            </a:ln>
          </p:spPr>
          <p:txBody>
            <a:bodyPr wrap="square" lIns="0" tIns="0" rIns="0" bIns="0" rtlCol="0" anchor="ctr" anchorCtr="0">
              <a:noAutofit/>
            </a:bodyPr>
            <a:lstStyle/>
            <a:p>
              <a:pPr algn="ctr"/>
              <a:r>
                <a:rPr lang="en-US" sz="1800" dirty="0" smtClean="0"/>
                <a:t>64+512KB</a:t>
              </a:r>
              <a:endParaRPr lang="en-US" sz="1800" dirty="0"/>
            </a:p>
          </p:txBody>
        </p:sp>
        <p:sp>
          <p:nvSpPr>
            <p:cNvPr id="43" name="TextBox 42"/>
            <p:cNvSpPr txBox="1"/>
            <p:nvPr/>
          </p:nvSpPr>
          <p:spPr>
            <a:xfrm>
              <a:off x="5257800" y="4799012"/>
              <a:ext cx="1371600" cy="457200"/>
            </a:xfrm>
            <a:prstGeom prst="rect">
              <a:avLst/>
            </a:prstGeom>
            <a:noFill/>
            <a:ln>
              <a:noFill/>
            </a:ln>
          </p:spPr>
          <p:txBody>
            <a:bodyPr wrap="square" lIns="0" tIns="0" rIns="0" bIns="0" rtlCol="0" anchor="ctr" anchorCtr="0">
              <a:noAutofit/>
            </a:bodyPr>
            <a:lstStyle/>
            <a:p>
              <a:pPr algn="ctr"/>
              <a:r>
                <a:rPr lang="en-US" sz="1800" dirty="0" smtClean="0"/>
                <a:t>64+512KB</a:t>
              </a:r>
              <a:endParaRPr lang="en-US" sz="1800" dirty="0"/>
            </a:p>
          </p:txBody>
        </p:sp>
        <p:sp>
          <p:nvSpPr>
            <p:cNvPr id="44" name="TextBox 43"/>
            <p:cNvSpPr txBox="1"/>
            <p:nvPr/>
          </p:nvSpPr>
          <p:spPr>
            <a:xfrm>
              <a:off x="3886200" y="5256212"/>
              <a:ext cx="1371600" cy="457200"/>
            </a:xfrm>
            <a:prstGeom prst="rect">
              <a:avLst/>
            </a:prstGeom>
            <a:noFill/>
            <a:ln>
              <a:noFill/>
            </a:ln>
          </p:spPr>
          <p:txBody>
            <a:bodyPr wrap="square" lIns="0" tIns="0" rIns="0" bIns="0" rtlCol="0" anchor="ctr" anchorCtr="0">
              <a:noAutofit/>
            </a:bodyPr>
            <a:lstStyle/>
            <a:p>
              <a:pPr algn="ctr"/>
              <a:r>
                <a:rPr lang="en-US" sz="1800" dirty="0" smtClean="0"/>
                <a:t>2MB</a:t>
              </a:r>
              <a:endParaRPr lang="en-US" sz="1800" dirty="0"/>
            </a:p>
          </p:txBody>
        </p:sp>
        <p:sp>
          <p:nvSpPr>
            <p:cNvPr id="45" name="TextBox 44"/>
            <p:cNvSpPr txBox="1"/>
            <p:nvPr/>
          </p:nvSpPr>
          <p:spPr>
            <a:xfrm>
              <a:off x="1143000" y="5256212"/>
              <a:ext cx="2667000" cy="457200"/>
            </a:xfrm>
            <a:prstGeom prst="rect">
              <a:avLst/>
            </a:prstGeom>
            <a:noFill/>
            <a:ln>
              <a:noFill/>
            </a:ln>
          </p:spPr>
          <p:txBody>
            <a:bodyPr wrap="square" lIns="0" tIns="0" rIns="0" bIns="0" rtlCol="0" anchor="ctr" anchorCtr="0">
              <a:noAutofit/>
            </a:bodyPr>
            <a:lstStyle/>
            <a:p>
              <a:pPr algn="r"/>
              <a:r>
                <a:rPr lang="en-US" sz="1800" dirty="0" smtClean="0"/>
                <a:t>LLC cache per core</a:t>
              </a:r>
              <a:endParaRPr lang="en-US" sz="1800" dirty="0"/>
            </a:p>
          </p:txBody>
        </p:sp>
        <p:sp>
          <p:nvSpPr>
            <p:cNvPr id="46" name="TextBox 45"/>
            <p:cNvSpPr txBox="1"/>
            <p:nvPr/>
          </p:nvSpPr>
          <p:spPr>
            <a:xfrm>
              <a:off x="6629400" y="5256212"/>
              <a:ext cx="1371600" cy="457200"/>
            </a:xfrm>
            <a:prstGeom prst="rect">
              <a:avLst/>
            </a:prstGeom>
            <a:noFill/>
            <a:ln>
              <a:noFill/>
            </a:ln>
          </p:spPr>
          <p:txBody>
            <a:bodyPr wrap="square" lIns="0" tIns="0" rIns="0" bIns="0" rtlCol="0" anchor="ctr" anchorCtr="0">
              <a:noAutofit/>
            </a:bodyPr>
            <a:lstStyle/>
            <a:p>
              <a:pPr algn="ctr"/>
              <a:r>
                <a:rPr lang="en-US" sz="1800" dirty="0" smtClean="0"/>
                <a:t>1MB</a:t>
              </a:r>
              <a:endParaRPr lang="en-US" sz="1800" dirty="0"/>
            </a:p>
          </p:txBody>
        </p:sp>
        <p:sp>
          <p:nvSpPr>
            <p:cNvPr id="47" name="TextBox 46"/>
            <p:cNvSpPr txBox="1"/>
            <p:nvPr/>
          </p:nvSpPr>
          <p:spPr>
            <a:xfrm>
              <a:off x="5257800" y="5256212"/>
              <a:ext cx="1371600" cy="457200"/>
            </a:xfrm>
            <a:prstGeom prst="rect">
              <a:avLst/>
            </a:prstGeom>
            <a:noFill/>
            <a:ln>
              <a:noFill/>
            </a:ln>
          </p:spPr>
          <p:txBody>
            <a:bodyPr wrap="square" lIns="0" tIns="0" rIns="0" bIns="0" rtlCol="0" anchor="ctr" anchorCtr="0">
              <a:noAutofit/>
            </a:bodyPr>
            <a:lstStyle/>
            <a:p>
              <a:pPr algn="ctr"/>
              <a:r>
                <a:rPr lang="en-US" sz="1800" dirty="0" smtClean="0"/>
                <a:t>512KB</a:t>
              </a:r>
              <a:endParaRPr lang="en-US" sz="1800" dirty="0"/>
            </a:p>
          </p:txBody>
        </p:sp>
        <p:cxnSp>
          <p:nvCxnSpPr>
            <p:cNvPr id="49" name="Straight Connector 48"/>
            <p:cNvCxnSpPr/>
            <p:nvPr/>
          </p:nvCxnSpPr>
          <p:spPr bwMode="auto">
            <a:xfrm>
              <a:off x="1143000" y="2511424"/>
              <a:ext cx="68580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0" name="Straight Connector 49"/>
            <p:cNvCxnSpPr/>
            <p:nvPr/>
          </p:nvCxnSpPr>
          <p:spPr bwMode="auto">
            <a:xfrm>
              <a:off x="1143000" y="3960812"/>
              <a:ext cx="68580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1" name="Straight Connector 50"/>
            <p:cNvCxnSpPr/>
            <p:nvPr/>
          </p:nvCxnSpPr>
          <p:spPr bwMode="auto">
            <a:xfrm>
              <a:off x="1143000" y="6170612"/>
              <a:ext cx="68580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52" name="TextBox 51"/>
            <p:cNvSpPr txBox="1"/>
            <p:nvPr/>
          </p:nvSpPr>
          <p:spPr>
            <a:xfrm>
              <a:off x="5257800" y="6172200"/>
              <a:ext cx="2743200" cy="228600"/>
            </a:xfrm>
            <a:prstGeom prst="rect">
              <a:avLst/>
            </a:prstGeom>
            <a:noFill/>
            <a:ln>
              <a:noFill/>
            </a:ln>
          </p:spPr>
          <p:txBody>
            <a:bodyPr wrap="square" lIns="0" tIns="0" rIns="0" bIns="0" rtlCol="0" anchor="ctr" anchorCtr="0">
              <a:noAutofit/>
            </a:bodyPr>
            <a:lstStyle/>
            <a:p>
              <a:pPr algn="r"/>
              <a:r>
                <a:rPr lang="en-US" sz="1200" baseline="30000" dirty="0" smtClean="0"/>
                <a:t>1</a:t>
              </a:r>
              <a:r>
                <a:rPr lang="en-US" sz="1200" dirty="0" smtClean="0"/>
                <a:t>Based on top500</a:t>
              </a:r>
              <a:endParaRPr lang="en-US" sz="1200" baseline="30000" dirty="0"/>
            </a:p>
          </p:txBody>
        </p:sp>
      </p:grpSp>
      <p:grpSp>
        <p:nvGrpSpPr>
          <p:cNvPr id="9" name="Group 55"/>
          <p:cNvGrpSpPr/>
          <p:nvPr/>
        </p:nvGrpSpPr>
        <p:grpSpPr>
          <a:xfrm>
            <a:off x="4267200" y="3962400"/>
            <a:ext cx="4876800" cy="1371600"/>
            <a:chOff x="4267200" y="3962400"/>
            <a:chExt cx="4876800" cy="1371600"/>
          </a:xfrm>
        </p:grpSpPr>
        <p:sp>
          <p:nvSpPr>
            <p:cNvPr id="48" name="Rounded Rectangle 47"/>
            <p:cNvSpPr/>
            <p:nvPr/>
          </p:nvSpPr>
          <p:spPr bwMode="auto">
            <a:xfrm>
              <a:off x="4267200" y="3962400"/>
              <a:ext cx="609600" cy="838200"/>
            </a:xfrm>
            <a:prstGeom prst="roundRect">
              <a:avLst/>
            </a:prstGeom>
            <a:solidFill>
              <a:srgbClr val="FF0080">
                <a:alpha val="25000"/>
              </a:srgbClr>
            </a:solidFill>
            <a:ln w="9525" cap="flat" cmpd="sng" algn="ctr">
              <a:solidFill>
                <a:srgbClr val="FF0080">
                  <a:alpha val="75000"/>
                </a:srgb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54" name="Straight Connector 53"/>
            <p:cNvCxnSpPr/>
            <p:nvPr/>
          </p:nvCxnSpPr>
          <p:spPr bwMode="auto">
            <a:xfrm rot="16200000" flipH="1">
              <a:off x="4800600" y="4724400"/>
              <a:ext cx="228600" cy="228600"/>
            </a:xfrm>
            <a:prstGeom prst="line">
              <a:avLst/>
            </a:prstGeom>
            <a:solidFill>
              <a:schemeClr val="accent1"/>
            </a:solidFill>
            <a:ln w="19050" cap="flat" cmpd="sng" algn="ctr">
              <a:solidFill>
                <a:srgbClr val="FF0080"/>
              </a:solidFill>
              <a:prstDash val="solid"/>
              <a:round/>
              <a:headEnd type="none" w="med" len="med"/>
              <a:tailEnd type="none" w="med" len="med"/>
            </a:ln>
            <a:effectLst/>
          </p:spPr>
        </p:cxnSp>
        <p:sp>
          <p:nvSpPr>
            <p:cNvPr id="55" name="TextBox 54"/>
            <p:cNvSpPr txBox="1"/>
            <p:nvPr/>
          </p:nvSpPr>
          <p:spPr>
            <a:xfrm>
              <a:off x="5029200" y="4876800"/>
              <a:ext cx="4114800" cy="457200"/>
            </a:xfrm>
            <a:prstGeom prst="rect">
              <a:avLst/>
            </a:prstGeom>
            <a:noFill/>
            <a:ln>
              <a:noFill/>
            </a:ln>
          </p:spPr>
          <p:txBody>
            <a:bodyPr wrap="square" lIns="0" tIns="0" rIns="0" bIns="0" rtlCol="0" anchor="ctr" anchorCtr="0">
              <a:noAutofit/>
            </a:bodyPr>
            <a:lstStyle/>
            <a:p>
              <a:r>
                <a:rPr lang="en-US" b="1" dirty="0" smtClean="0">
                  <a:solidFill>
                    <a:srgbClr val="FF0080"/>
                  </a:solidFill>
                  <a:effectLst>
                    <a:glow rad="317500">
                      <a:schemeClr val="bg1"/>
                    </a:glow>
                  </a:effectLst>
                </a:rPr>
                <a:t>relatively low </a:t>
              </a:r>
              <a:r>
                <a:rPr lang="en-US" b="1" dirty="0" err="1" smtClean="0">
                  <a:solidFill>
                    <a:srgbClr val="FF0080"/>
                  </a:solidFill>
                  <a:effectLst>
                    <a:glow rad="317500">
                      <a:schemeClr val="bg1"/>
                    </a:glow>
                  </a:effectLst>
                </a:rPr>
                <a:t>flop:byte</a:t>
              </a:r>
              <a:r>
                <a:rPr lang="en-US" b="1" dirty="0" smtClean="0">
                  <a:solidFill>
                    <a:srgbClr val="FF0080"/>
                  </a:solidFill>
                  <a:effectLst>
                    <a:glow rad="317500">
                      <a:schemeClr val="bg1"/>
                    </a:glow>
                  </a:effectLst>
                </a:rPr>
                <a:t> ratio</a:t>
              </a:r>
            </a:p>
            <a:p>
              <a:r>
                <a:rPr lang="en-US" b="1" dirty="0" smtClean="0">
                  <a:solidFill>
                    <a:srgbClr val="FF0080"/>
                  </a:solidFill>
                  <a:effectLst>
                    <a:glow rad="317500">
                      <a:schemeClr val="bg1"/>
                    </a:glow>
                  </a:effectLst>
                </a:rPr>
                <a:t>= in-core optimization</a:t>
              </a:r>
              <a:endParaRPr lang="en-US" b="1" dirty="0">
                <a:solidFill>
                  <a:srgbClr val="FF0080"/>
                </a:solidFill>
                <a:effectLst>
                  <a:glow rad="317500">
                    <a:schemeClr val="bg1"/>
                  </a:glow>
                </a:effectLst>
              </a:endParaRP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Supercomputing Platforms</a:t>
            </a:r>
            <a:endParaRPr lang="en-US" dirty="0"/>
          </a:p>
        </p:txBody>
      </p:sp>
      <p:sp>
        <p:nvSpPr>
          <p:cNvPr id="3" name="Content Placeholder 2"/>
          <p:cNvSpPr>
            <a:spLocks noGrp="1"/>
          </p:cNvSpPr>
          <p:nvPr>
            <p:ph idx="1"/>
          </p:nvPr>
        </p:nvSpPr>
        <p:spPr/>
        <p:txBody>
          <a:bodyPr/>
          <a:lstStyle/>
          <a:p>
            <a:r>
              <a:rPr lang="en-US" dirty="0" smtClean="0"/>
              <a:t>We examine performance on three machines:  the Cray XT4 (Franklin), the Cray XE6 (Hopper), and the IBM BGP (Intrepid) </a:t>
            </a:r>
            <a:endParaRPr lang="en-US"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14</a:t>
            </a:fld>
            <a:endParaRPr lang="en-US"/>
          </a:p>
        </p:txBody>
      </p:sp>
      <p:grpSp>
        <p:nvGrpSpPr>
          <p:cNvPr id="6" name="Group 53"/>
          <p:cNvGrpSpPr/>
          <p:nvPr/>
        </p:nvGrpSpPr>
        <p:grpSpPr>
          <a:xfrm>
            <a:off x="1143000" y="2055812"/>
            <a:ext cx="6858000" cy="4344988"/>
            <a:chOff x="1143000" y="2055812"/>
            <a:chExt cx="6858000" cy="4344988"/>
          </a:xfrm>
        </p:grpSpPr>
        <p:sp>
          <p:nvSpPr>
            <p:cNvPr id="5" name="TextBox 4"/>
            <p:cNvSpPr txBox="1"/>
            <p:nvPr/>
          </p:nvSpPr>
          <p:spPr>
            <a:xfrm>
              <a:off x="3886200" y="2055812"/>
              <a:ext cx="1371600" cy="457200"/>
            </a:xfrm>
            <a:prstGeom prst="rect">
              <a:avLst/>
            </a:prstGeom>
            <a:noFill/>
            <a:ln>
              <a:noFill/>
            </a:ln>
          </p:spPr>
          <p:txBody>
            <a:bodyPr wrap="square" lIns="0" tIns="0" rIns="0" bIns="0" rtlCol="0" anchor="ctr" anchorCtr="0">
              <a:noAutofit/>
            </a:bodyPr>
            <a:lstStyle/>
            <a:p>
              <a:pPr algn="ctr"/>
              <a:r>
                <a:rPr lang="en-US" sz="1800" b="1" dirty="0" smtClean="0"/>
                <a:t>Intrepid</a:t>
              </a:r>
              <a:endParaRPr lang="en-US" sz="1800" b="1" dirty="0"/>
            </a:p>
          </p:txBody>
        </p:sp>
        <p:sp>
          <p:nvSpPr>
            <p:cNvPr id="7" name="TextBox 6"/>
            <p:cNvSpPr txBox="1"/>
            <p:nvPr/>
          </p:nvSpPr>
          <p:spPr>
            <a:xfrm>
              <a:off x="6629400" y="2055812"/>
              <a:ext cx="1371600" cy="457200"/>
            </a:xfrm>
            <a:prstGeom prst="rect">
              <a:avLst/>
            </a:prstGeom>
            <a:noFill/>
            <a:ln>
              <a:noFill/>
            </a:ln>
          </p:spPr>
          <p:txBody>
            <a:bodyPr wrap="square" lIns="0" tIns="0" rIns="0" bIns="0" rtlCol="0" anchor="ctr" anchorCtr="0">
              <a:noAutofit/>
            </a:bodyPr>
            <a:lstStyle/>
            <a:p>
              <a:pPr algn="ctr"/>
              <a:r>
                <a:rPr lang="en-US" sz="1800" b="1" dirty="0" smtClean="0"/>
                <a:t>Hopper</a:t>
              </a:r>
              <a:endParaRPr lang="en-US" sz="1800" b="1" dirty="0"/>
            </a:p>
          </p:txBody>
        </p:sp>
        <p:sp>
          <p:nvSpPr>
            <p:cNvPr id="8" name="TextBox 7"/>
            <p:cNvSpPr txBox="1"/>
            <p:nvPr/>
          </p:nvSpPr>
          <p:spPr>
            <a:xfrm>
              <a:off x="5257800" y="2055812"/>
              <a:ext cx="1371600" cy="457200"/>
            </a:xfrm>
            <a:prstGeom prst="rect">
              <a:avLst/>
            </a:prstGeom>
            <a:noFill/>
            <a:ln>
              <a:noFill/>
            </a:ln>
          </p:spPr>
          <p:txBody>
            <a:bodyPr wrap="square" lIns="0" tIns="0" rIns="0" bIns="0" rtlCol="0" anchor="ctr" anchorCtr="0">
              <a:noAutofit/>
            </a:bodyPr>
            <a:lstStyle/>
            <a:p>
              <a:pPr algn="ctr"/>
              <a:r>
                <a:rPr lang="en-US" sz="1800" b="1" dirty="0" smtClean="0"/>
                <a:t>Franklin</a:t>
              </a:r>
              <a:endParaRPr lang="en-US" sz="1800" b="1" dirty="0"/>
            </a:p>
          </p:txBody>
        </p:sp>
        <p:sp>
          <p:nvSpPr>
            <p:cNvPr id="11" name="TextBox 10"/>
            <p:cNvSpPr txBox="1"/>
            <p:nvPr/>
          </p:nvSpPr>
          <p:spPr>
            <a:xfrm>
              <a:off x="3886200" y="2513012"/>
              <a:ext cx="1371600" cy="457200"/>
            </a:xfrm>
            <a:prstGeom prst="rect">
              <a:avLst/>
            </a:prstGeom>
            <a:noFill/>
            <a:ln>
              <a:noFill/>
            </a:ln>
          </p:spPr>
          <p:txBody>
            <a:bodyPr wrap="square" lIns="0" tIns="0" rIns="0" bIns="0" rtlCol="0" anchor="ctr" anchorCtr="0">
              <a:noAutofit/>
            </a:bodyPr>
            <a:lstStyle/>
            <a:p>
              <a:pPr algn="ctr"/>
              <a:r>
                <a:rPr lang="en-US" sz="1800" dirty="0" smtClean="0"/>
                <a:t>1</a:t>
              </a:r>
              <a:endParaRPr lang="en-US" sz="1800" dirty="0"/>
            </a:p>
          </p:txBody>
        </p:sp>
        <p:sp>
          <p:nvSpPr>
            <p:cNvPr id="12" name="TextBox 11"/>
            <p:cNvSpPr txBox="1"/>
            <p:nvPr/>
          </p:nvSpPr>
          <p:spPr>
            <a:xfrm>
              <a:off x="1143000" y="2513012"/>
              <a:ext cx="2667000" cy="457200"/>
            </a:xfrm>
            <a:prstGeom prst="rect">
              <a:avLst/>
            </a:prstGeom>
            <a:noFill/>
            <a:ln>
              <a:noFill/>
            </a:ln>
          </p:spPr>
          <p:txBody>
            <a:bodyPr wrap="square" lIns="0" tIns="0" rIns="0" bIns="0" rtlCol="0" anchor="ctr" anchorCtr="0">
              <a:noAutofit/>
            </a:bodyPr>
            <a:lstStyle/>
            <a:p>
              <a:pPr algn="r"/>
              <a:r>
                <a:rPr lang="en-US" sz="1800" dirty="0" smtClean="0"/>
                <a:t>chips per node</a:t>
              </a:r>
              <a:endParaRPr lang="en-US" sz="1800" dirty="0"/>
            </a:p>
          </p:txBody>
        </p:sp>
        <p:sp>
          <p:nvSpPr>
            <p:cNvPr id="13" name="TextBox 12"/>
            <p:cNvSpPr txBox="1"/>
            <p:nvPr/>
          </p:nvSpPr>
          <p:spPr>
            <a:xfrm>
              <a:off x="6629400" y="2513012"/>
              <a:ext cx="1371600" cy="457200"/>
            </a:xfrm>
            <a:prstGeom prst="rect">
              <a:avLst/>
            </a:prstGeom>
            <a:noFill/>
            <a:ln>
              <a:noFill/>
            </a:ln>
          </p:spPr>
          <p:txBody>
            <a:bodyPr wrap="square" lIns="0" tIns="0" rIns="0" bIns="0" rtlCol="0" anchor="ctr" anchorCtr="0">
              <a:noAutofit/>
            </a:bodyPr>
            <a:lstStyle/>
            <a:p>
              <a:pPr algn="ctr"/>
              <a:r>
                <a:rPr lang="en-US" sz="1800" dirty="0" smtClean="0"/>
                <a:t>4</a:t>
              </a:r>
              <a:endParaRPr lang="en-US" sz="1800" dirty="0"/>
            </a:p>
          </p:txBody>
        </p:sp>
        <p:sp>
          <p:nvSpPr>
            <p:cNvPr id="14" name="TextBox 13"/>
            <p:cNvSpPr txBox="1"/>
            <p:nvPr/>
          </p:nvSpPr>
          <p:spPr>
            <a:xfrm>
              <a:off x="5257800" y="2513012"/>
              <a:ext cx="1371600" cy="457200"/>
            </a:xfrm>
            <a:prstGeom prst="rect">
              <a:avLst/>
            </a:prstGeom>
            <a:noFill/>
            <a:ln>
              <a:noFill/>
            </a:ln>
          </p:spPr>
          <p:txBody>
            <a:bodyPr wrap="square" lIns="0" tIns="0" rIns="0" bIns="0" rtlCol="0" anchor="ctr" anchorCtr="0">
              <a:noAutofit/>
            </a:bodyPr>
            <a:lstStyle/>
            <a:p>
              <a:pPr algn="ctr"/>
              <a:r>
                <a:rPr lang="en-US" sz="1800" dirty="0" smtClean="0"/>
                <a:t>1</a:t>
              </a:r>
              <a:endParaRPr lang="en-US" sz="1800" dirty="0"/>
            </a:p>
          </p:txBody>
        </p:sp>
        <p:sp>
          <p:nvSpPr>
            <p:cNvPr id="16" name="TextBox 15"/>
            <p:cNvSpPr txBox="1"/>
            <p:nvPr/>
          </p:nvSpPr>
          <p:spPr>
            <a:xfrm>
              <a:off x="3886200" y="2970212"/>
              <a:ext cx="1371600" cy="457200"/>
            </a:xfrm>
            <a:prstGeom prst="rect">
              <a:avLst/>
            </a:prstGeom>
            <a:noFill/>
            <a:ln>
              <a:noFill/>
            </a:ln>
          </p:spPr>
          <p:txBody>
            <a:bodyPr wrap="square" lIns="0" tIns="0" rIns="0" bIns="0" rtlCol="0" anchor="ctr" anchorCtr="0">
              <a:noAutofit/>
            </a:bodyPr>
            <a:lstStyle/>
            <a:p>
              <a:pPr algn="ctr"/>
              <a:r>
                <a:rPr lang="en-US" sz="1800" dirty="0" smtClean="0"/>
                <a:t>4</a:t>
              </a:r>
              <a:endParaRPr lang="en-US" sz="1800" dirty="0"/>
            </a:p>
          </p:txBody>
        </p:sp>
        <p:sp>
          <p:nvSpPr>
            <p:cNvPr id="17" name="TextBox 16"/>
            <p:cNvSpPr txBox="1"/>
            <p:nvPr/>
          </p:nvSpPr>
          <p:spPr>
            <a:xfrm>
              <a:off x="1143000" y="2970212"/>
              <a:ext cx="2667000" cy="457200"/>
            </a:xfrm>
            <a:prstGeom prst="rect">
              <a:avLst/>
            </a:prstGeom>
            <a:noFill/>
            <a:ln>
              <a:noFill/>
            </a:ln>
          </p:spPr>
          <p:txBody>
            <a:bodyPr wrap="square" lIns="0" tIns="0" rIns="0" bIns="0" rtlCol="0" anchor="ctr" anchorCtr="0">
              <a:noAutofit/>
            </a:bodyPr>
            <a:lstStyle/>
            <a:p>
              <a:pPr algn="r"/>
              <a:r>
                <a:rPr lang="en-US" sz="1800" dirty="0" smtClean="0"/>
                <a:t>cores per chip</a:t>
              </a:r>
              <a:endParaRPr lang="en-US" sz="1800" dirty="0"/>
            </a:p>
          </p:txBody>
        </p:sp>
        <p:sp>
          <p:nvSpPr>
            <p:cNvPr id="18" name="TextBox 17"/>
            <p:cNvSpPr txBox="1"/>
            <p:nvPr/>
          </p:nvSpPr>
          <p:spPr>
            <a:xfrm>
              <a:off x="6629400" y="2970212"/>
              <a:ext cx="1371600" cy="457200"/>
            </a:xfrm>
            <a:prstGeom prst="rect">
              <a:avLst/>
            </a:prstGeom>
            <a:noFill/>
            <a:ln>
              <a:noFill/>
            </a:ln>
          </p:spPr>
          <p:txBody>
            <a:bodyPr wrap="square" lIns="0" tIns="0" rIns="0" bIns="0" rtlCol="0" anchor="ctr" anchorCtr="0">
              <a:noAutofit/>
            </a:bodyPr>
            <a:lstStyle/>
            <a:p>
              <a:pPr algn="ctr"/>
              <a:r>
                <a:rPr lang="en-US" sz="1800" dirty="0" smtClean="0"/>
                <a:t>6</a:t>
              </a:r>
              <a:endParaRPr lang="en-US" sz="1800" dirty="0"/>
            </a:p>
          </p:txBody>
        </p:sp>
        <p:sp>
          <p:nvSpPr>
            <p:cNvPr id="19" name="TextBox 18"/>
            <p:cNvSpPr txBox="1"/>
            <p:nvPr/>
          </p:nvSpPr>
          <p:spPr>
            <a:xfrm>
              <a:off x="5257800" y="2970212"/>
              <a:ext cx="1371600" cy="457200"/>
            </a:xfrm>
            <a:prstGeom prst="rect">
              <a:avLst/>
            </a:prstGeom>
            <a:noFill/>
            <a:ln>
              <a:noFill/>
            </a:ln>
          </p:spPr>
          <p:txBody>
            <a:bodyPr wrap="square" lIns="0" tIns="0" rIns="0" bIns="0" rtlCol="0" anchor="ctr" anchorCtr="0">
              <a:noAutofit/>
            </a:bodyPr>
            <a:lstStyle/>
            <a:p>
              <a:pPr algn="ctr"/>
              <a:r>
                <a:rPr lang="en-US" sz="1800" dirty="0" smtClean="0"/>
                <a:t>4</a:t>
              </a:r>
              <a:endParaRPr lang="en-US" sz="1800" dirty="0"/>
            </a:p>
          </p:txBody>
        </p:sp>
        <p:sp>
          <p:nvSpPr>
            <p:cNvPr id="21" name="TextBox 20"/>
            <p:cNvSpPr txBox="1"/>
            <p:nvPr/>
          </p:nvSpPr>
          <p:spPr>
            <a:xfrm>
              <a:off x="3886200" y="3427412"/>
              <a:ext cx="1371600" cy="457200"/>
            </a:xfrm>
            <a:prstGeom prst="rect">
              <a:avLst/>
            </a:prstGeom>
            <a:noFill/>
            <a:ln>
              <a:noFill/>
            </a:ln>
          </p:spPr>
          <p:txBody>
            <a:bodyPr wrap="square" lIns="0" tIns="0" rIns="0" bIns="0" rtlCol="0" anchor="ctr" anchorCtr="0">
              <a:noAutofit/>
            </a:bodyPr>
            <a:lstStyle/>
            <a:p>
              <a:pPr algn="ctr"/>
              <a:r>
                <a:rPr lang="en-US" sz="1800" dirty="0" smtClean="0"/>
                <a:t>Custom</a:t>
              </a:r>
            </a:p>
            <a:p>
              <a:pPr algn="ctr"/>
              <a:r>
                <a:rPr lang="en-US" sz="1800" dirty="0" smtClean="0"/>
                <a:t>3D Torus</a:t>
              </a:r>
              <a:endParaRPr lang="en-US" sz="1800" dirty="0"/>
            </a:p>
          </p:txBody>
        </p:sp>
        <p:sp>
          <p:nvSpPr>
            <p:cNvPr id="22" name="TextBox 21"/>
            <p:cNvSpPr txBox="1"/>
            <p:nvPr/>
          </p:nvSpPr>
          <p:spPr>
            <a:xfrm>
              <a:off x="1143000" y="3427412"/>
              <a:ext cx="2667000" cy="457200"/>
            </a:xfrm>
            <a:prstGeom prst="rect">
              <a:avLst/>
            </a:prstGeom>
            <a:noFill/>
            <a:ln>
              <a:noFill/>
            </a:ln>
          </p:spPr>
          <p:txBody>
            <a:bodyPr wrap="square" lIns="0" tIns="0" rIns="0" bIns="0" rtlCol="0" anchor="ctr" anchorCtr="0">
              <a:noAutofit/>
            </a:bodyPr>
            <a:lstStyle/>
            <a:p>
              <a:pPr algn="r"/>
              <a:r>
                <a:rPr lang="en-US" sz="1800" dirty="0" smtClean="0"/>
                <a:t>Interconnect</a:t>
              </a:r>
              <a:endParaRPr lang="en-US" sz="1800" dirty="0"/>
            </a:p>
          </p:txBody>
        </p:sp>
        <p:sp>
          <p:nvSpPr>
            <p:cNvPr id="23" name="TextBox 22"/>
            <p:cNvSpPr txBox="1"/>
            <p:nvPr/>
          </p:nvSpPr>
          <p:spPr>
            <a:xfrm>
              <a:off x="6629400" y="3427412"/>
              <a:ext cx="1371600" cy="457200"/>
            </a:xfrm>
            <a:prstGeom prst="rect">
              <a:avLst/>
            </a:prstGeom>
            <a:noFill/>
            <a:ln>
              <a:noFill/>
            </a:ln>
          </p:spPr>
          <p:txBody>
            <a:bodyPr wrap="square" lIns="0" tIns="0" rIns="0" bIns="0" rtlCol="0" anchor="ctr" anchorCtr="0">
              <a:noAutofit/>
            </a:bodyPr>
            <a:lstStyle/>
            <a:p>
              <a:pPr algn="ctr"/>
              <a:r>
                <a:rPr lang="en-US" sz="1800" dirty="0" smtClean="0"/>
                <a:t>Gemini</a:t>
              </a:r>
            </a:p>
            <a:p>
              <a:pPr algn="ctr"/>
              <a:r>
                <a:rPr lang="en-US" sz="1800" dirty="0" smtClean="0"/>
                <a:t>3D Torus</a:t>
              </a:r>
              <a:endParaRPr lang="en-US" sz="1800" dirty="0"/>
            </a:p>
          </p:txBody>
        </p:sp>
        <p:sp>
          <p:nvSpPr>
            <p:cNvPr id="24" name="TextBox 23"/>
            <p:cNvSpPr txBox="1"/>
            <p:nvPr/>
          </p:nvSpPr>
          <p:spPr>
            <a:xfrm>
              <a:off x="5257800" y="3427412"/>
              <a:ext cx="1371600" cy="457200"/>
            </a:xfrm>
            <a:prstGeom prst="rect">
              <a:avLst/>
            </a:prstGeom>
            <a:noFill/>
            <a:ln>
              <a:noFill/>
            </a:ln>
          </p:spPr>
          <p:txBody>
            <a:bodyPr wrap="square" lIns="0" tIns="0" rIns="0" bIns="0" rtlCol="0" anchor="ctr" anchorCtr="0">
              <a:noAutofit/>
            </a:bodyPr>
            <a:lstStyle/>
            <a:p>
              <a:pPr algn="ctr"/>
              <a:r>
                <a:rPr lang="en-US" sz="1800" dirty="0" smtClean="0"/>
                <a:t>SeaStar2</a:t>
              </a:r>
            </a:p>
            <a:p>
              <a:pPr algn="ctr"/>
              <a:r>
                <a:rPr lang="en-US" sz="1800" dirty="0" smtClean="0"/>
                <a:t>3D Torus</a:t>
              </a:r>
              <a:endParaRPr lang="en-US" sz="1800" dirty="0"/>
            </a:p>
          </p:txBody>
        </p:sp>
        <p:sp>
          <p:nvSpPr>
            <p:cNvPr id="26" name="TextBox 25"/>
            <p:cNvSpPr txBox="1"/>
            <p:nvPr/>
          </p:nvSpPr>
          <p:spPr>
            <a:xfrm>
              <a:off x="3886200" y="3884612"/>
              <a:ext cx="1371600" cy="457200"/>
            </a:xfrm>
            <a:prstGeom prst="rect">
              <a:avLst/>
            </a:prstGeom>
            <a:noFill/>
            <a:ln>
              <a:noFill/>
            </a:ln>
          </p:spPr>
          <p:txBody>
            <a:bodyPr wrap="square" lIns="0" tIns="0" rIns="0" bIns="0" rtlCol="0" anchor="ctr" anchorCtr="0">
              <a:noAutofit/>
            </a:bodyPr>
            <a:lstStyle/>
            <a:p>
              <a:pPr algn="ctr"/>
              <a:r>
                <a:rPr lang="en-US" sz="1800" dirty="0" smtClean="0"/>
                <a:t>3.4</a:t>
              </a:r>
              <a:endParaRPr lang="en-US" sz="1800" dirty="0"/>
            </a:p>
          </p:txBody>
        </p:sp>
        <p:sp>
          <p:nvSpPr>
            <p:cNvPr id="27" name="TextBox 26"/>
            <p:cNvSpPr txBox="1"/>
            <p:nvPr/>
          </p:nvSpPr>
          <p:spPr>
            <a:xfrm>
              <a:off x="1143000" y="3884612"/>
              <a:ext cx="2667000" cy="457200"/>
            </a:xfrm>
            <a:prstGeom prst="rect">
              <a:avLst/>
            </a:prstGeom>
            <a:noFill/>
            <a:ln>
              <a:noFill/>
            </a:ln>
          </p:spPr>
          <p:txBody>
            <a:bodyPr wrap="square" lIns="0" tIns="0" rIns="0" bIns="0" rtlCol="0" anchor="ctr" anchorCtr="0">
              <a:noAutofit/>
            </a:bodyPr>
            <a:lstStyle/>
            <a:p>
              <a:pPr algn="r"/>
              <a:r>
                <a:rPr lang="en-US" sz="1800" dirty="0" err="1" smtClean="0"/>
                <a:t>Gflop/s</a:t>
              </a:r>
              <a:r>
                <a:rPr lang="en-US" sz="1800" dirty="0" smtClean="0"/>
                <a:t> per core</a:t>
              </a:r>
              <a:endParaRPr lang="en-US" sz="1800" dirty="0"/>
            </a:p>
          </p:txBody>
        </p:sp>
        <p:sp>
          <p:nvSpPr>
            <p:cNvPr id="28" name="TextBox 27"/>
            <p:cNvSpPr txBox="1"/>
            <p:nvPr/>
          </p:nvSpPr>
          <p:spPr>
            <a:xfrm>
              <a:off x="6629400" y="3884612"/>
              <a:ext cx="1371600" cy="457200"/>
            </a:xfrm>
            <a:prstGeom prst="rect">
              <a:avLst/>
            </a:prstGeom>
            <a:noFill/>
            <a:ln>
              <a:noFill/>
            </a:ln>
          </p:spPr>
          <p:txBody>
            <a:bodyPr wrap="square" lIns="0" tIns="0" rIns="0" bIns="0" rtlCol="0" anchor="ctr" anchorCtr="0">
              <a:noAutofit/>
            </a:bodyPr>
            <a:lstStyle/>
            <a:p>
              <a:pPr algn="ctr"/>
              <a:r>
                <a:rPr lang="en-US" sz="1800" dirty="0" smtClean="0"/>
                <a:t>8.4</a:t>
              </a:r>
              <a:endParaRPr lang="en-US" sz="1800" dirty="0"/>
            </a:p>
          </p:txBody>
        </p:sp>
        <p:sp>
          <p:nvSpPr>
            <p:cNvPr id="29" name="TextBox 28"/>
            <p:cNvSpPr txBox="1"/>
            <p:nvPr/>
          </p:nvSpPr>
          <p:spPr>
            <a:xfrm>
              <a:off x="5257800" y="3884612"/>
              <a:ext cx="1371600" cy="457200"/>
            </a:xfrm>
            <a:prstGeom prst="rect">
              <a:avLst/>
            </a:prstGeom>
            <a:noFill/>
            <a:ln>
              <a:noFill/>
            </a:ln>
          </p:spPr>
          <p:txBody>
            <a:bodyPr wrap="square" lIns="0" tIns="0" rIns="0" bIns="0" rtlCol="0" anchor="ctr" anchorCtr="0">
              <a:noAutofit/>
            </a:bodyPr>
            <a:lstStyle/>
            <a:p>
              <a:pPr algn="ctr"/>
              <a:r>
                <a:rPr lang="en-US" sz="1800" dirty="0" smtClean="0"/>
                <a:t>9.2</a:t>
              </a:r>
              <a:endParaRPr lang="en-US" sz="1800" dirty="0"/>
            </a:p>
          </p:txBody>
        </p:sp>
        <p:sp>
          <p:nvSpPr>
            <p:cNvPr id="31" name="TextBox 30"/>
            <p:cNvSpPr txBox="1"/>
            <p:nvPr/>
          </p:nvSpPr>
          <p:spPr>
            <a:xfrm>
              <a:off x="3886200" y="4341812"/>
              <a:ext cx="1371600" cy="457200"/>
            </a:xfrm>
            <a:prstGeom prst="rect">
              <a:avLst/>
            </a:prstGeom>
            <a:noFill/>
            <a:ln>
              <a:noFill/>
            </a:ln>
          </p:spPr>
          <p:txBody>
            <a:bodyPr wrap="square" lIns="0" tIns="0" rIns="0" bIns="0" rtlCol="0" anchor="ctr" anchorCtr="0">
              <a:noAutofit/>
            </a:bodyPr>
            <a:lstStyle/>
            <a:p>
              <a:pPr algn="ctr"/>
              <a:r>
                <a:rPr lang="en-US" sz="1800" dirty="0" smtClean="0"/>
                <a:t>2.07</a:t>
              </a:r>
              <a:endParaRPr lang="en-US" sz="1800" dirty="0"/>
            </a:p>
          </p:txBody>
        </p:sp>
        <p:sp>
          <p:nvSpPr>
            <p:cNvPr id="32" name="TextBox 31"/>
            <p:cNvSpPr txBox="1"/>
            <p:nvPr/>
          </p:nvSpPr>
          <p:spPr>
            <a:xfrm>
              <a:off x="1143000" y="4341812"/>
              <a:ext cx="2667000" cy="457200"/>
            </a:xfrm>
            <a:prstGeom prst="rect">
              <a:avLst/>
            </a:prstGeom>
            <a:noFill/>
            <a:ln>
              <a:noFill/>
            </a:ln>
          </p:spPr>
          <p:txBody>
            <a:bodyPr wrap="square" lIns="0" tIns="0" rIns="0" bIns="0" rtlCol="0" anchor="ctr" anchorCtr="0">
              <a:noAutofit/>
            </a:bodyPr>
            <a:lstStyle/>
            <a:p>
              <a:pPr algn="r"/>
              <a:r>
                <a:rPr lang="en-US" sz="1800" dirty="0" smtClean="0"/>
                <a:t>DRAM GB/</a:t>
              </a:r>
              <a:r>
                <a:rPr lang="en-US" sz="1800" dirty="0" err="1" smtClean="0"/>
                <a:t>s</a:t>
              </a:r>
              <a:r>
                <a:rPr lang="en-US" sz="1800" dirty="0" smtClean="0"/>
                <a:t> per core</a:t>
              </a:r>
              <a:endParaRPr lang="en-US" sz="1800" dirty="0"/>
            </a:p>
          </p:txBody>
        </p:sp>
        <p:sp>
          <p:nvSpPr>
            <p:cNvPr id="33" name="TextBox 32"/>
            <p:cNvSpPr txBox="1"/>
            <p:nvPr/>
          </p:nvSpPr>
          <p:spPr>
            <a:xfrm>
              <a:off x="6629400" y="4341812"/>
              <a:ext cx="1371600" cy="457200"/>
            </a:xfrm>
            <a:prstGeom prst="rect">
              <a:avLst/>
            </a:prstGeom>
            <a:noFill/>
            <a:ln>
              <a:noFill/>
            </a:ln>
          </p:spPr>
          <p:txBody>
            <a:bodyPr wrap="square" lIns="0" tIns="0" rIns="0" bIns="0" rtlCol="0" anchor="ctr" anchorCtr="0">
              <a:noAutofit/>
            </a:bodyPr>
            <a:lstStyle/>
            <a:p>
              <a:pPr algn="ctr"/>
              <a:r>
                <a:rPr lang="en-US" sz="1800" dirty="0" smtClean="0"/>
                <a:t>2.05</a:t>
              </a:r>
              <a:endParaRPr lang="en-US" sz="1800" dirty="0"/>
            </a:p>
          </p:txBody>
        </p:sp>
        <p:sp>
          <p:nvSpPr>
            <p:cNvPr id="34" name="TextBox 33"/>
            <p:cNvSpPr txBox="1"/>
            <p:nvPr/>
          </p:nvSpPr>
          <p:spPr>
            <a:xfrm>
              <a:off x="5257800" y="4341812"/>
              <a:ext cx="1371600" cy="457200"/>
            </a:xfrm>
            <a:prstGeom prst="rect">
              <a:avLst/>
            </a:prstGeom>
            <a:noFill/>
            <a:ln>
              <a:noFill/>
            </a:ln>
          </p:spPr>
          <p:txBody>
            <a:bodyPr wrap="square" lIns="0" tIns="0" rIns="0" bIns="0" rtlCol="0" anchor="ctr" anchorCtr="0">
              <a:noAutofit/>
            </a:bodyPr>
            <a:lstStyle/>
            <a:p>
              <a:pPr algn="ctr"/>
              <a:r>
                <a:rPr lang="en-US" sz="1800" dirty="0" smtClean="0"/>
                <a:t>2.1</a:t>
              </a:r>
              <a:endParaRPr lang="en-US" sz="1800" dirty="0"/>
            </a:p>
          </p:txBody>
        </p:sp>
        <p:sp>
          <p:nvSpPr>
            <p:cNvPr id="36" name="TextBox 35"/>
            <p:cNvSpPr txBox="1"/>
            <p:nvPr/>
          </p:nvSpPr>
          <p:spPr>
            <a:xfrm>
              <a:off x="3886200" y="5713412"/>
              <a:ext cx="1371600" cy="457200"/>
            </a:xfrm>
            <a:prstGeom prst="rect">
              <a:avLst/>
            </a:prstGeom>
            <a:noFill/>
            <a:ln>
              <a:noFill/>
            </a:ln>
          </p:spPr>
          <p:txBody>
            <a:bodyPr wrap="square" lIns="0" tIns="0" rIns="0" bIns="0" rtlCol="0" anchor="ctr" anchorCtr="0">
              <a:noAutofit/>
            </a:bodyPr>
            <a:lstStyle/>
            <a:p>
              <a:pPr algn="ctr"/>
              <a:r>
                <a:rPr lang="en-US" sz="1800" dirty="0" smtClean="0"/>
                <a:t>7.7W</a:t>
              </a:r>
              <a:endParaRPr lang="en-US" sz="1800" dirty="0"/>
            </a:p>
          </p:txBody>
        </p:sp>
        <p:sp>
          <p:nvSpPr>
            <p:cNvPr id="37" name="TextBox 36"/>
            <p:cNvSpPr txBox="1"/>
            <p:nvPr/>
          </p:nvSpPr>
          <p:spPr>
            <a:xfrm>
              <a:off x="1143000" y="5713412"/>
              <a:ext cx="2667000" cy="457200"/>
            </a:xfrm>
            <a:prstGeom prst="rect">
              <a:avLst/>
            </a:prstGeom>
            <a:noFill/>
            <a:ln>
              <a:noFill/>
            </a:ln>
          </p:spPr>
          <p:txBody>
            <a:bodyPr wrap="square" lIns="0" tIns="0" rIns="0" bIns="0" rtlCol="0" anchor="ctr" anchorCtr="0">
              <a:noAutofit/>
            </a:bodyPr>
            <a:lstStyle/>
            <a:p>
              <a:pPr algn="r"/>
              <a:r>
                <a:rPr lang="en-US" sz="1800" dirty="0" smtClean="0"/>
                <a:t>Node power per core</a:t>
              </a:r>
              <a:r>
                <a:rPr lang="en-US" sz="1800" baseline="30000" dirty="0" smtClean="0"/>
                <a:t>1</a:t>
              </a:r>
              <a:endParaRPr lang="en-US" sz="1800" baseline="30000" dirty="0"/>
            </a:p>
          </p:txBody>
        </p:sp>
        <p:sp>
          <p:nvSpPr>
            <p:cNvPr id="38" name="TextBox 37"/>
            <p:cNvSpPr txBox="1"/>
            <p:nvPr/>
          </p:nvSpPr>
          <p:spPr>
            <a:xfrm>
              <a:off x="6629400" y="5713412"/>
              <a:ext cx="1371600" cy="457200"/>
            </a:xfrm>
            <a:prstGeom prst="rect">
              <a:avLst/>
            </a:prstGeom>
            <a:noFill/>
            <a:ln>
              <a:noFill/>
            </a:ln>
          </p:spPr>
          <p:txBody>
            <a:bodyPr wrap="square" lIns="0" tIns="0" rIns="0" bIns="0" rtlCol="0" anchor="ctr" anchorCtr="0">
              <a:noAutofit/>
            </a:bodyPr>
            <a:lstStyle/>
            <a:p>
              <a:pPr algn="ctr"/>
              <a:r>
                <a:rPr lang="en-US" sz="1800" dirty="0" smtClean="0"/>
                <a:t>19W</a:t>
              </a:r>
              <a:endParaRPr lang="en-US" sz="1800" dirty="0"/>
            </a:p>
          </p:txBody>
        </p:sp>
        <p:sp>
          <p:nvSpPr>
            <p:cNvPr id="39" name="TextBox 38"/>
            <p:cNvSpPr txBox="1"/>
            <p:nvPr/>
          </p:nvSpPr>
          <p:spPr>
            <a:xfrm>
              <a:off x="5257800" y="5713412"/>
              <a:ext cx="1371600" cy="457200"/>
            </a:xfrm>
            <a:prstGeom prst="rect">
              <a:avLst/>
            </a:prstGeom>
            <a:noFill/>
            <a:ln>
              <a:noFill/>
            </a:ln>
          </p:spPr>
          <p:txBody>
            <a:bodyPr wrap="square" lIns="0" tIns="0" rIns="0" bIns="0" rtlCol="0" anchor="ctr" anchorCtr="0">
              <a:noAutofit/>
            </a:bodyPr>
            <a:lstStyle/>
            <a:p>
              <a:pPr algn="ctr"/>
              <a:r>
                <a:rPr lang="en-US" sz="1800" dirty="0" smtClean="0"/>
                <a:t>30W</a:t>
              </a:r>
              <a:endParaRPr lang="en-US" sz="1800" dirty="0"/>
            </a:p>
          </p:txBody>
        </p:sp>
        <p:sp>
          <p:nvSpPr>
            <p:cNvPr id="40" name="TextBox 39"/>
            <p:cNvSpPr txBox="1"/>
            <p:nvPr/>
          </p:nvSpPr>
          <p:spPr>
            <a:xfrm>
              <a:off x="3886200" y="4799012"/>
              <a:ext cx="1371600" cy="457200"/>
            </a:xfrm>
            <a:prstGeom prst="rect">
              <a:avLst/>
            </a:prstGeom>
            <a:noFill/>
            <a:ln>
              <a:noFill/>
            </a:ln>
          </p:spPr>
          <p:txBody>
            <a:bodyPr wrap="square" lIns="0" tIns="0" rIns="0" bIns="0" rtlCol="0" anchor="ctr" anchorCtr="0">
              <a:noAutofit/>
            </a:bodyPr>
            <a:lstStyle/>
            <a:p>
              <a:pPr algn="ctr"/>
              <a:r>
                <a:rPr lang="en-US" sz="1800" dirty="0" smtClean="0"/>
                <a:t>32KB</a:t>
              </a:r>
              <a:endParaRPr lang="en-US" sz="1800" dirty="0"/>
            </a:p>
          </p:txBody>
        </p:sp>
        <p:sp>
          <p:nvSpPr>
            <p:cNvPr id="41" name="TextBox 40"/>
            <p:cNvSpPr txBox="1"/>
            <p:nvPr/>
          </p:nvSpPr>
          <p:spPr>
            <a:xfrm>
              <a:off x="1143000" y="4799012"/>
              <a:ext cx="2667000" cy="457200"/>
            </a:xfrm>
            <a:prstGeom prst="rect">
              <a:avLst/>
            </a:prstGeom>
            <a:noFill/>
            <a:ln>
              <a:noFill/>
            </a:ln>
          </p:spPr>
          <p:txBody>
            <a:bodyPr wrap="square" lIns="0" tIns="0" rIns="0" bIns="0" rtlCol="0" anchor="ctr" anchorCtr="0">
              <a:noAutofit/>
            </a:bodyPr>
            <a:lstStyle/>
            <a:p>
              <a:pPr algn="r"/>
              <a:r>
                <a:rPr lang="en-US" sz="1800" dirty="0" smtClean="0"/>
                <a:t>Private cache per core</a:t>
              </a:r>
              <a:endParaRPr lang="en-US" sz="1800" dirty="0"/>
            </a:p>
          </p:txBody>
        </p:sp>
        <p:sp>
          <p:nvSpPr>
            <p:cNvPr id="42" name="TextBox 41"/>
            <p:cNvSpPr txBox="1"/>
            <p:nvPr/>
          </p:nvSpPr>
          <p:spPr>
            <a:xfrm>
              <a:off x="6629400" y="4799012"/>
              <a:ext cx="1371600" cy="457200"/>
            </a:xfrm>
            <a:prstGeom prst="rect">
              <a:avLst/>
            </a:prstGeom>
            <a:noFill/>
            <a:ln>
              <a:noFill/>
            </a:ln>
          </p:spPr>
          <p:txBody>
            <a:bodyPr wrap="square" lIns="0" tIns="0" rIns="0" bIns="0" rtlCol="0" anchor="ctr" anchorCtr="0">
              <a:noAutofit/>
            </a:bodyPr>
            <a:lstStyle/>
            <a:p>
              <a:pPr algn="ctr"/>
              <a:r>
                <a:rPr lang="en-US" sz="1800" dirty="0" smtClean="0"/>
                <a:t>64+512KB</a:t>
              </a:r>
              <a:endParaRPr lang="en-US" sz="1800" dirty="0"/>
            </a:p>
          </p:txBody>
        </p:sp>
        <p:sp>
          <p:nvSpPr>
            <p:cNvPr id="43" name="TextBox 42"/>
            <p:cNvSpPr txBox="1"/>
            <p:nvPr/>
          </p:nvSpPr>
          <p:spPr>
            <a:xfrm>
              <a:off x="5257800" y="4799012"/>
              <a:ext cx="1371600" cy="457200"/>
            </a:xfrm>
            <a:prstGeom prst="rect">
              <a:avLst/>
            </a:prstGeom>
            <a:noFill/>
            <a:ln>
              <a:noFill/>
            </a:ln>
          </p:spPr>
          <p:txBody>
            <a:bodyPr wrap="square" lIns="0" tIns="0" rIns="0" bIns="0" rtlCol="0" anchor="ctr" anchorCtr="0">
              <a:noAutofit/>
            </a:bodyPr>
            <a:lstStyle/>
            <a:p>
              <a:pPr algn="ctr"/>
              <a:r>
                <a:rPr lang="en-US" sz="1800" dirty="0" smtClean="0"/>
                <a:t>64+512KB</a:t>
              </a:r>
              <a:endParaRPr lang="en-US" sz="1800" dirty="0"/>
            </a:p>
          </p:txBody>
        </p:sp>
        <p:sp>
          <p:nvSpPr>
            <p:cNvPr id="44" name="TextBox 43"/>
            <p:cNvSpPr txBox="1"/>
            <p:nvPr/>
          </p:nvSpPr>
          <p:spPr>
            <a:xfrm>
              <a:off x="3886200" y="5256212"/>
              <a:ext cx="1371600" cy="457200"/>
            </a:xfrm>
            <a:prstGeom prst="rect">
              <a:avLst/>
            </a:prstGeom>
            <a:noFill/>
            <a:ln>
              <a:noFill/>
            </a:ln>
          </p:spPr>
          <p:txBody>
            <a:bodyPr wrap="square" lIns="0" tIns="0" rIns="0" bIns="0" rtlCol="0" anchor="ctr" anchorCtr="0">
              <a:noAutofit/>
            </a:bodyPr>
            <a:lstStyle/>
            <a:p>
              <a:pPr algn="ctr"/>
              <a:r>
                <a:rPr lang="en-US" sz="1800" dirty="0" smtClean="0"/>
                <a:t>2MB</a:t>
              </a:r>
              <a:endParaRPr lang="en-US" sz="1800" dirty="0"/>
            </a:p>
          </p:txBody>
        </p:sp>
        <p:sp>
          <p:nvSpPr>
            <p:cNvPr id="45" name="TextBox 44"/>
            <p:cNvSpPr txBox="1"/>
            <p:nvPr/>
          </p:nvSpPr>
          <p:spPr>
            <a:xfrm>
              <a:off x="1143000" y="5256212"/>
              <a:ext cx="2667000" cy="457200"/>
            </a:xfrm>
            <a:prstGeom prst="rect">
              <a:avLst/>
            </a:prstGeom>
            <a:noFill/>
            <a:ln>
              <a:noFill/>
            </a:ln>
          </p:spPr>
          <p:txBody>
            <a:bodyPr wrap="square" lIns="0" tIns="0" rIns="0" bIns="0" rtlCol="0" anchor="ctr" anchorCtr="0">
              <a:noAutofit/>
            </a:bodyPr>
            <a:lstStyle/>
            <a:p>
              <a:pPr algn="r"/>
              <a:r>
                <a:rPr lang="en-US" sz="1800" dirty="0" smtClean="0"/>
                <a:t>LLC cache per core</a:t>
              </a:r>
              <a:endParaRPr lang="en-US" sz="1800" dirty="0"/>
            </a:p>
          </p:txBody>
        </p:sp>
        <p:sp>
          <p:nvSpPr>
            <p:cNvPr id="46" name="TextBox 45"/>
            <p:cNvSpPr txBox="1"/>
            <p:nvPr/>
          </p:nvSpPr>
          <p:spPr>
            <a:xfrm>
              <a:off x="6629400" y="5256212"/>
              <a:ext cx="1371600" cy="457200"/>
            </a:xfrm>
            <a:prstGeom prst="rect">
              <a:avLst/>
            </a:prstGeom>
            <a:noFill/>
            <a:ln>
              <a:noFill/>
            </a:ln>
          </p:spPr>
          <p:txBody>
            <a:bodyPr wrap="square" lIns="0" tIns="0" rIns="0" bIns="0" rtlCol="0" anchor="ctr" anchorCtr="0">
              <a:noAutofit/>
            </a:bodyPr>
            <a:lstStyle/>
            <a:p>
              <a:pPr algn="ctr"/>
              <a:r>
                <a:rPr lang="en-US" sz="1800" dirty="0" smtClean="0"/>
                <a:t>1MB</a:t>
              </a:r>
              <a:endParaRPr lang="en-US" sz="1800" dirty="0"/>
            </a:p>
          </p:txBody>
        </p:sp>
        <p:sp>
          <p:nvSpPr>
            <p:cNvPr id="47" name="TextBox 46"/>
            <p:cNvSpPr txBox="1"/>
            <p:nvPr/>
          </p:nvSpPr>
          <p:spPr>
            <a:xfrm>
              <a:off x="5257800" y="5256212"/>
              <a:ext cx="1371600" cy="457200"/>
            </a:xfrm>
            <a:prstGeom prst="rect">
              <a:avLst/>
            </a:prstGeom>
            <a:noFill/>
            <a:ln>
              <a:noFill/>
            </a:ln>
          </p:spPr>
          <p:txBody>
            <a:bodyPr wrap="square" lIns="0" tIns="0" rIns="0" bIns="0" rtlCol="0" anchor="ctr" anchorCtr="0">
              <a:noAutofit/>
            </a:bodyPr>
            <a:lstStyle/>
            <a:p>
              <a:pPr algn="ctr"/>
              <a:r>
                <a:rPr lang="en-US" sz="1800" dirty="0" smtClean="0"/>
                <a:t>512KB</a:t>
              </a:r>
              <a:endParaRPr lang="en-US" sz="1800" dirty="0"/>
            </a:p>
          </p:txBody>
        </p:sp>
        <p:cxnSp>
          <p:nvCxnSpPr>
            <p:cNvPr id="49" name="Straight Connector 48"/>
            <p:cNvCxnSpPr/>
            <p:nvPr/>
          </p:nvCxnSpPr>
          <p:spPr bwMode="auto">
            <a:xfrm>
              <a:off x="1143000" y="2511424"/>
              <a:ext cx="68580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0" name="Straight Connector 49"/>
            <p:cNvCxnSpPr/>
            <p:nvPr/>
          </p:nvCxnSpPr>
          <p:spPr bwMode="auto">
            <a:xfrm>
              <a:off x="1143000" y="3960812"/>
              <a:ext cx="68580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1" name="Straight Connector 50"/>
            <p:cNvCxnSpPr/>
            <p:nvPr/>
          </p:nvCxnSpPr>
          <p:spPr bwMode="auto">
            <a:xfrm>
              <a:off x="1143000" y="6170612"/>
              <a:ext cx="68580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52" name="TextBox 51"/>
            <p:cNvSpPr txBox="1"/>
            <p:nvPr/>
          </p:nvSpPr>
          <p:spPr>
            <a:xfrm>
              <a:off x="5257800" y="6172200"/>
              <a:ext cx="2743200" cy="228600"/>
            </a:xfrm>
            <a:prstGeom prst="rect">
              <a:avLst/>
            </a:prstGeom>
            <a:noFill/>
            <a:ln>
              <a:noFill/>
            </a:ln>
          </p:spPr>
          <p:txBody>
            <a:bodyPr wrap="square" lIns="0" tIns="0" rIns="0" bIns="0" rtlCol="0" anchor="ctr" anchorCtr="0">
              <a:noAutofit/>
            </a:bodyPr>
            <a:lstStyle/>
            <a:p>
              <a:pPr algn="r"/>
              <a:r>
                <a:rPr lang="en-US" sz="1200" baseline="30000" dirty="0" smtClean="0"/>
                <a:t>1</a:t>
              </a:r>
              <a:r>
                <a:rPr lang="en-US" sz="1200" dirty="0" smtClean="0"/>
                <a:t>Based on top500</a:t>
              </a:r>
              <a:endParaRPr lang="en-US" sz="1200" baseline="30000" dirty="0"/>
            </a:p>
          </p:txBody>
        </p:sp>
      </p:grpSp>
      <p:grpSp>
        <p:nvGrpSpPr>
          <p:cNvPr id="9" name="Group 55"/>
          <p:cNvGrpSpPr/>
          <p:nvPr/>
        </p:nvGrpSpPr>
        <p:grpSpPr>
          <a:xfrm>
            <a:off x="0" y="4800600"/>
            <a:ext cx="7848600" cy="1066800"/>
            <a:chOff x="0" y="4800600"/>
            <a:chExt cx="7848600" cy="1066800"/>
          </a:xfrm>
        </p:grpSpPr>
        <p:sp>
          <p:nvSpPr>
            <p:cNvPr id="48" name="Rounded Rectangle 47"/>
            <p:cNvSpPr/>
            <p:nvPr/>
          </p:nvSpPr>
          <p:spPr bwMode="auto">
            <a:xfrm>
              <a:off x="6705600" y="4800600"/>
              <a:ext cx="1143000" cy="457200"/>
            </a:xfrm>
            <a:prstGeom prst="roundRect">
              <a:avLst/>
            </a:prstGeom>
            <a:solidFill>
              <a:srgbClr val="0000FF">
                <a:alpha val="25000"/>
              </a:srgbClr>
            </a:solidFill>
            <a:ln w="9525" cap="flat" cmpd="sng" algn="ctr">
              <a:solidFill>
                <a:srgbClr val="0000FF">
                  <a:alpha val="75000"/>
                </a:srgb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54" name="Straight Connector 53"/>
            <p:cNvCxnSpPr/>
            <p:nvPr/>
          </p:nvCxnSpPr>
          <p:spPr bwMode="auto">
            <a:xfrm rot="5400000">
              <a:off x="6553200" y="5181600"/>
              <a:ext cx="228600" cy="228600"/>
            </a:xfrm>
            <a:prstGeom prst="line">
              <a:avLst/>
            </a:prstGeom>
            <a:solidFill>
              <a:schemeClr val="accent1"/>
            </a:solidFill>
            <a:ln w="19050" cap="flat" cmpd="sng" algn="ctr">
              <a:solidFill>
                <a:srgbClr val="0000FF"/>
              </a:solidFill>
              <a:prstDash val="solid"/>
              <a:round/>
              <a:headEnd type="none" w="med" len="med"/>
              <a:tailEnd type="none" w="med" len="med"/>
            </a:ln>
            <a:effectLst/>
          </p:spPr>
        </p:cxnSp>
        <p:sp>
          <p:nvSpPr>
            <p:cNvPr id="55" name="TextBox 54"/>
            <p:cNvSpPr txBox="1"/>
            <p:nvPr/>
          </p:nvSpPr>
          <p:spPr>
            <a:xfrm>
              <a:off x="0" y="5410200"/>
              <a:ext cx="6553200" cy="457200"/>
            </a:xfrm>
            <a:prstGeom prst="rect">
              <a:avLst/>
            </a:prstGeom>
            <a:noFill/>
            <a:ln>
              <a:noFill/>
            </a:ln>
          </p:spPr>
          <p:txBody>
            <a:bodyPr wrap="square" lIns="0" tIns="0" rIns="0" bIns="0" rtlCol="0" anchor="ctr" anchorCtr="0">
              <a:noAutofit/>
            </a:bodyPr>
            <a:lstStyle/>
            <a:p>
              <a:pPr algn="r"/>
              <a:r>
                <a:rPr lang="en-US" b="1" dirty="0" smtClean="0">
                  <a:solidFill>
                    <a:srgbClr val="0000FF"/>
                  </a:solidFill>
                  <a:effectLst>
                    <a:glow rad="317500">
                      <a:schemeClr val="bg1"/>
                    </a:glow>
                  </a:effectLst>
                </a:rPr>
                <a:t>Large private caches</a:t>
              </a:r>
            </a:p>
            <a:p>
              <a:pPr algn="r"/>
              <a:r>
                <a:rPr lang="en-US" b="1" dirty="0" smtClean="0">
                  <a:solidFill>
                    <a:srgbClr val="0000FF"/>
                  </a:solidFill>
                  <a:effectLst>
                    <a:glow rad="317500">
                      <a:schemeClr val="bg1"/>
                    </a:glow>
                  </a:effectLst>
                </a:rPr>
                <a:t>= easy to exploit sequential locality</a:t>
              </a:r>
              <a:endParaRPr lang="en-US" b="1" dirty="0">
                <a:solidFill>
                  <a:srgbClr val="0000FF"/>
                </a:solidFill>
                <a:effectLst>
                  <a:glow rad="317500">
                    <a:schemeClr val="bg1"/>
                  </a:glow>
                </a:effectLst>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Supercomputing Platforms</a:t>
            </a:r>
            <a:endParaRPr lang="en-US" dirty="0"/>
          </a:p>
        </p:txBody>
      </p:sp>
      <p:sp>
        <p:nvSpPr>
          <p:cNvPr id="3" name="Content Placeholder 2"/>
          <p:cNvSpPr>
            <a:spLocks noGrp="1"/>
          </p:cNvSpPr>
          <p:nvPr>
            <p:ph idx="1"/>
          </p:nvPr>
        </p:nvSpPr>
        <p:spPr/>
        <p:txBody>
          <a:bodyPr/>
          <a:lstStyle/>
          <a:p>
            <a:r>
              <a:rPr lang="en-US" dirty="0" smtClean="0"/>
              <a:t>We examine performance on three machines:  the Cray XT4 (Franklin), the Cray XE6 (Hopper), and the IBM BGP (Intrepid) </a:t>
            </a:r>
            <a:endParaRPr lang="en-US"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15</a:t>
            </a:fld>
            <a:endParaRPr lang="en-US"/>
          </a:p>
        </p:txBody>
      </p:sp>
      <p:grpSp>
        <p:nvGrpSpPr>
          <p:cNvPr id="6" name="Group 53"/>
          <p:cNvGrpSpPr/>
          <p:nvPr/>
        </p:nvGrpSpPr>
        <p:grpSpPr>
          <a:xfrm>
            <a:off x="1143000" y="2055812"/>
            <a:ext cx="6858000" cy="4344988"/>
            <a:chOff x="1143000" y="2055812"/>
            <a:chExt cx="6858000" cy="4344988"/>
          </a:xfrm>
        </p:grpSpPr>
        <p:sp>
          <p:nvSpPr>
            <p:cNvPr id="5" name="TextBox 4"/>
            <p:cNvSpPr txBox="1"/>
            <p:nvPr/>
          </p:nvSpPr>
          <p:spPr>
            <a:xfrm>
              <a:off x="3886200" y="2055812"/>
              <a:ext cx="1371600" cy="457200"/>
            </a:xfrm>
            <a:prstGeom prst="rect">
              <a:avLst/>
            </a:prstGeom>
            <a:noFill/>
            <a:ln>
              <a:noFill/>
            </a:ln>
          </p:spPr>
          <p:txBody>
            <a:bodyPr wrap="square" lIns="0" tIns="0" rIns="0" bIns="0" rtlCol="0" anchor="ctr" anchorCtr="0">
              <a:noAutofit/>
            </a:bodyPr>
            <a:lstStyle/>
            <a:p>
              <a:pPr algn="ctr"/>
              <a:r>
                <a:rPr lang="en-US" sz="1800" b="1" dirty="0" smtClean="0"/>
                <a:t>Intrepid</a:t>
              </a:r>
              <a:endParaRPr lang="en-US" sz="1800" b="1" dirty="0"/>
            </a:p>
          </p:txBody>
        </p:sp>
        <p:sp>
          <p:nvSpPr>
            <p:cNvPr id="7" name="TextBox 6"/>
            <p:cNvSpPr txBox="1"/>
            <p:nvPr/>
          </p:nvSpPr>
          <p:spPr>
            <a:xfrm>
              <a:off x="6629400" y="2055812"/>
              <a:ext cx="1371600" cy="457200"/>
            </a:xfrm>
            <a:prstGeom prst="rect">
              <a:avLst/>
            </a:prstGeom>
            <a:noFill/>
            <a:ln>
              <a:noFill/>
            </a:ln>
          </p:spPr>
          <p:txBody>
            <a:bodyPr wrap="square" lIns="0" tIns="0" rIns="0" bIns="0" rtlCol="0" anchor="ctr" anchorCtr="0">
              <a:noAutofit/>
            </a:bodyPr>
            <a:lstStyle/>
            <a:p>
              <a:pPr algn="ctr"/>
              <a:r>
                <a:rPr lang="en-US" sz="1800" b="1" dirty="0" smtClean="0"/>
                <a:t>Hopper</a:t>
              </a:r>
              <a:endParaRPr lang="en-US" sz="1800" b="1" dirty="0"/>
            </a:p>
          </p:txBody>
        </p:sp>
        <p:sp>
          <p:nvSpPr>
            <p:cNvPr id="8" name="TextBox 7"/>
            <p:cNvSpPr txBox="1"/>
            <p:nvPr/>
          </p:nvSpPr>
          <p:spPr>
            <a:xfrm>
              <a:off x="5257800" y="2055812"/>
              <a:ext cx="1371600" cy="457200"/>
            </a:xfrm>
            <a:prstGeom prst="rect">
              <a:avLst/>
            </a:prstGeom>
            <a:noFill/>
            <a:ln>
              <a:noFill/>
            </a:ln>
          </p:spPr>
          <p:txBody>
            <a:bodyPr wrap="square" lIns="0" tIns="0" rIns="0" bIns="0" rtlCol="0" anchor="ctr" anchorCtr="0">
              <a:noAutofit/>
            </a:bodyPr>
            <a:lstStyle/>
            <a:p>
              <a:pPr algn="ctr"/>
              <a:r>
                <a:rPr lang="en-US" sz="1800" b="1" dirty="0" smtClean="0"/>
                <a:t>Franklin</a:t>
              </a:r>
              <a:endParaRPr lang="en-US" sz="1800" b="1" dirty="0"/>
            </a:p>
          </p:txBody>
        </p:sp>
        <p:sp>
          <p:nvSpPr>
            <p:cNvPr id="11" name="TextBox 10"/>
            <p:cNvSpPr txBox="1"/>
            <p:nvPr/>
          </p:nvSpPr>
          <p:spPr>
            <a:xfrm>
              <a:off x="3886200" y="2513012"/>
              <a:ext cx="1371600" cy="457200"/>
            </a:xfrm>
            <a:prstGeom prst="rect">
              <a:avLst/>
            </a:prstGeom>
            <a:noFill/>
            <a:ln>
              <a:noFill/>
            </a:ln>
          </p:spPr>
          <p:txBody>
            <a:bodyPr wrap="square" lIns="0" tIns="0" rIns="0" bIns="0" rtlCol="0" anchor="ctr" anchorCtr="0">
              <a:noAutofit/>
            </a:bodyPr>
            <a:lstStyle/>
            <a:p>
              <a:pPr algn="ctr"/>
              <a:r>
                <a:rPr lang="en-US" sz="1800" dirty="0" smtClean="0"/>
                <a:t>1</a:t>
              </a:r>
              <a:endParaRPr lang="en-US" sz="1800" dirty="0"/>
            </a:p>
          </p:txBody>
        </p:sp>
        <p:sp>
          <p:nvSpPr>
            <p:cNvPr id="12" name="TextBox 11"/>
            <p:cNvSpPr txBox="1"/>
            <p:nvPr/>
          </p:nvSpPr>
          <p:spPr>
            <a:xfrm>
              <a:off x="1143000" y="2513012"/>
              <a:ext cx="2667000" cy="457200"/>
            </a:xfrm>
            <a:prstGeom prst="rect">
              <a:avLst/>
            </a:prstGeom>
            <a:noFill/>
            <a:ln>
              <a:noFill/>
            </a:ln>
          </p:spPr>
          <p:txBody>
            <a:bodyPr wrap="square" lIns="0" tIns="0" rIns="0" bIns="0" rtlCol="0" anchor="ctr" anchorCtr="0">
              <a:noAutofit/>
            </a:bodyPr>
            <a:lstStyle/>
            <a:p>
              <a:pPr algn="r"/>
              <a:r>
                <a:rPr lang="en-US" sz="1800" dirty="0" smtClean="0"/>
                <a:t>chips per node</a:t>
              </a:r>
              <a:endParaRPr lang="en-US" sz="1800" dirty="0"/>
            </a:p>
          </p:txBody>
        </p:sp>
        <p:sp>
          <p:nvSpPr>
            <p:cNvPr id="13" name="TextBox 12"/>
            <p:cNvSpPr txBox="1"/>
            <p:nvPr/>
          </p:nvSpPr>
          <p:spPr>
            <a:xfrm>
              <a:off x="6629400" y="2513012"/>
              <a:ext cx="1371600" cy="457200"/>
            </a:xfrm>
            <a:prstGeom prst="rect">
              <a:avLst/>
            </a:prstGeom>
            <a:noFill/>
            <a:ln>
              <a:noFill/>
            </a:ln>
          </p:spPr>
          <p:txBody>
            <a:bodyPr wrap="square" lIns="0" tIns="0" rIns="0" bIns="0" rtlCol="0" anchor="ctr" anchorCtr="0">
              <a:noAutofit/>
            </a:bodyPr>
            <a:lstStyle/>
            <a:p>
              <a:pPr algn="ctr"/>
              <a:r>
                <a:rPr lang="en-US" sz="1800" dirty="0" smtClean="0"/>
                <a:t>4</a:t>
              </a:r>
              <a:endParaRPr lang="en-US" sz="1800" dirty="0"/>
            </a:p>
          </p:txBody>
        </p:sp>
        <p:sp>
          <p:nvSpPr>
            <p:cNvPr id="14" name="TextBox 13"/>
            <p:cNvSpPr txBox="1"/>
            <p:nvPr/>
          </p:nvSpPr>
          <p:spPr>
            <a:xfrm>
              <a:off x="5257800" y="2513012"/>
              <a:ext cx="1371600" cy="457200"/>
            </a:xfrm>
            <a:prstGeom prst="rect">
              <a:avLst/>
            </a:prstGeom>
            <a:noFill/>
            <a:ln>
              <a:noFill/>
            </a:ln>
          </p:spPr>
          <p:txBody>
            <a:bodyPr wrap="square" lIns="0" tIns="0" rIns="0" bIns="0" rtlCol="0" anchor="ctr" anchorCtr="0">
              <a:noAutofit/>
            </a:bodyPr>
            <a:lstStyle/>
            <a:p>
              <a:pPr algn="ctr"/>
              <a:r>
                <a:rPr lang="en-US" sz="1800" dirty="0" smtClean="0"/>
                <a:t>1</a:t>
              </a:r>
              <a:endParaRPr lang="en-US" sz="1800" dirty="0"/>
            </a:p>
          </p:txBody>
        </p:sp>
        <p:sp>
          <p:nvSpPr>
            <p:cNvPr id="16" name="TextBox 15"/>
            <p:cNvSpPr txBox="1"/>
            <p:nvPr/>
          </p:nvSpPr>
          <p:spPr>
            <a:xfrm>
              <a:off x="3886200" y="2970212"/>
              <a:ext cx="1371600" cy="457200"/>
            </a:xfrm>
            <a:prstGeom prst="rect">
              <a:avLst/>
            </a:prstGeom>
            <a:noFill/>
            <a:ln>
              <a:noFill/>
            </a:ln>
          </p:spPr>
          <p:txBody>
            <a:bodyPr wrap="square" lIns="0" tIns="0" rIns="0" bIns="0" rtlCol="0" anchor="ctr" anchorCtr="0">
              <a:noAutofit/>
            </a:bodyPr>
            <a:lstStyle/>
            <a:p>
              <a:pPr algn="ctr"/>
              <a:r>
                <a:rPr lang="en-US" sz="1800" dirty="0" smtClean="0"/>
                <a:t>4</a:t>
              </a:r>
              <a:endParaRPr lang="en-US" sz="1800" dirty="0"/>
            </a:p>
          </p:txBody>
        </p:sp>
        <p:sp>
          <p:nvSpPr>
            <p:cNvPr id="17" name="TextBox 16"/>
            <p:cNvSpPr txBox="1"/>
            <p:nvPr/>
          </p:nvSpPr>
          <p:spPr>
            <a:xfrm>
              <a:off x="1143000" y="2970212"/>
              <a:ext cx="2667000" cy="457200"/>
            </a:xfrm>
            <a:prstGeom prst="rect">
              <a:avLst/>
            </a:prstGeom>
            <a:noFill/>
            <a:ln>
              <a:noFill/>
            </a:ln>
          </p:spPr>
          <p:txBody>
            <a:bodyPr wrap="square" lIns="0" tIns="0" rIns="0" bIns="0" rtlCol="0" anchor="ctr" anchorCtr="0">
              <a:noAutofit/>
            </a:bodyPr>
            <a:lstStyle/>
            <a:p>
              <a:pPr algn="r"/>
              <a:r>
                <a:rPr lang="en-US" sz="1800" dirty="0" smtClean="0"/>
                <a:t>cores per chip</a:t>
              </a:r>
              <a:endParaRPr lang="en-US" sz="1800" dirty="0"/>
            </a:p>
          </p:txBody>
        </p:sp>
        <p:sp>
          <p:nvSpPr>
            <p:cNvPr id="18" name="TextBox 17"/>
            <p:cNvSpPr txBox="1"/>
            <p:nvPr/>
          </p:nvSpPr>
          <p:spPr>
            <a:xfrm>
              <a:off x="6629400" y="2970212"/>
              <a:ext cx="1371600" cy="457200"/>
            </a:xfrm>
            <a:prstGeom prst="rect">
              <a:avLst/>
            </a:prstGeom>
            <a:noFill/>
            <a:ln>
              <a:noFill/>
            </a:ln>
          </p:spPr>
          <p:txBody>
            <a:bodyPr wrap="square" lIns="0" tIns="0" rIns="0" bIns="0" rtlCol="0" anchor="ctr" anchorCtr="0">
              <a:noAutofit/>
            </a:bodyPr>
            <a:lstStyle/>
            <a:p>
              <a:pPr algn="ctr"/>
              <a:r>
                <a:rPr lang="en-US" sz="1800" dirty="0" smtClean="0"/>
                <a:t>6</a:t>
              </a:r>
              <a:endParaRPr lang="en-US" sz="1800" dirty="0"/>
            </a:p>
          </p:txBody>
        </p:sp>
        <p:sp>
          <p:nvSpPr>
            <p:cNvPr id="19" name="TextBox 18"/>
            <p:cNvSpPr txBox="1"/>
            <p:nvPr/>
          </p:nvSpPr>
          <p:spPr>
            <a:xfrm>
              <a:off x="5257800" y="2970212"/>
              <a:ext cx="1371600" cy="457200"/>
            </a:xfrm>
            <a:prstGeom prst="rect">
              <a:avLst/>
            </a:prstGeom>
            <a:noFill/>
            <a:ln>
              <a:noFill/>
            </a:ln>
          </p:spPr>
          <p:txBody>
            <a:bodyPr wrap="square" lIns="0" tIns="0" rIns="0" bIns="0" rtlCol="0" anchor="ctr" anchorCtr="0">
              <a:noAutofit/>
            </a:bodyPr>
            <a:lstStyle/>
            <a:p>
              <a:pPr algn="ctr"/>
              <a:r>
                <a:rPr lang="en-US" sz="1800" dirty="0" smtClean="0"/>
                <a:t>4</a:t>
              </a:r>
              <a:endParaRPr lang="en-US" sz="1800" dirty="0"/>
            </a:p>
          </p:txBody>
        </p:sp>
        <p:sp>
          <p:nvSpPr>
            <p:cNvPr id="21" name="TextBox 20"/>
            <p:cNvSpPr txBox="1"/>
            <p:nvPr/>
          </p:nvSpPr>
          <p:spPr>
            <a:xfrm>
              <a:off x="3886200" y="3427412"/>
              <a:ext cx="1371600" cy="457200"/>
            </a:xfrm>
            <a:prstGeom prst="rect">
              <a:avLst/>
            </a:prstGeom>
            <a:noFill/>
            <a:ln>
              <a:noFill/>
            </a:ln>
          </p:spPr>
          <p:txBody>
            <a:bodyPr wrap="square" lIns="0" tIns="0" rIns="0" bIns="0" rtlCol="0" anchor="ctr" anchorCtr="0">
              <a:noAutofit/>
            </a:bodyPr>
            <a:lstStyle/>
            <a:p>
              <a:pPr algn="ctr"/>
              <a:r>
                <a:rPr lang="en-US" sz="1800" dirty="0" smtClean="0"/>
                <a:t>Custom</a:t>
              </a:r>
            </a:p>
            <a:p>
              <a:pPr algn="ctr"/>
              <a:r>
                <a:rPr lang="en-US" sz="1800" dirty="0" smtClean="0"/>
                <a:t>3D Torus</a:t>
              </a:r>
              <a:endParaRPr lang="en-US" sz="1800" dirty="0"/>
            </a:p>
          </p:txBody>
        </p:sp>
        <p:sp>
          <p:nvSpPr>
            <p:cNvPr id="22" name="TextBox 21"/>
            <p:cNvSpPr txBox="1"/>
            <p:nvPr/>
          </p:nvSpPr>
          <p:spPr>
            <a:xfrm>
              <a:off x="1143000" y="3427412"/>
              <a:ext cx="2667000" cy="457200"/>
            </a:xfrm>
            <a:prstGeom prst="rect">
              <a:avLst/>
            </a:prstGeom>
            <a:noFill/>
            <a:ln>
              <a:noFill/>
            </a:ln>
          </p:spPr>
          <p:txBody>
            <a:bodyPr wrap="square" lIns="0" tIns="0" rIns="0" bIns="0" rtlCol="0" anchor="ctr" anchorCtr="0">
              <a:noAutofit/>
            </a:bodyPr>
            <a:lstStyle/>
            <a:p>
              <a:pPr algn="r"/>
              <a:r>
                <a:rPr lang="en-US" sz="1800" dirty="0" smtClean="0"/>
                <a:t>Interconnect</a:t>
              </a:r>
              <a:endParaRPr lang="en-US" sz="1800" dirty="0"/>
            </a:p>
          </p:txBody>
        </p:sp>
        <p:sp>
          <p:nvSpPr>
            <p:cNvPr id="23" name="TextBox 22"/>
            <p:cNvSpPr txBox="1"/>
            <p:nvPr/>
          </p:nvSpPr>
          <p:spPr>
            <a:xfrm>
              <a:off x="6629400" y="3427412"/>
              <a:ext cx="1371600" cy="457200"/>
            </a:xfrm>
            <a:prstGeom prst="rect">
              <a:avLst/>
            </a:prstGeom>
            <a:noFill/>
            <a:ln>
              <a:noFill/>
            </a:ln>
          </p:spPr>
          <p:txBody>
            <a:bodyPr wrap="square" lIns="0" tIns="0" rIns="0" bIns="0" rtlCol="0" anchor="ctr" anchorCtr="0">
              <a:noAutofit/>
            </a:bodyPr>
            <a:lstStyle/>
            <a:p>
              <a:pPr algn="ctr"/>
              <a:r>
                <a:rPr lang="en-US" sz="1800" dirty="0" smtClean="0"/>
                <a:t>Gemini</a:t>
              </a:r>
            </a:p>
            <a:p>
              <a:pPr algn="ctr"/>
              <a:r>
                <a:rPr lang="en-US" sz="1800" dirty="0" smtClean="0"/>
                <a:t>3D Torus</a:t>
              </a:r>
              <a:endParaRPr lang="en-US" sz="1800" dirty="0"/>
            </a:p>
          </p:txBody>
        </p:sp>
        <p:sp>
          <p:nvSpPr>
            <p:cNvPr id="24" name="TextBox 23"/>
            <p:cNvSpPr txBox="1"/>
            <p:nvPr/>
          </p:nvSpPr>
          <p:spPr>
            <a:xfrm>
              <a:off x="5257800" y="3427412"/>
              <a:ext cx="1371600" cy="457200"/>
            </a:xfrm>
            <a:prstGeom prst="rect">
              <a:avLst/>
            </a:prstGeom>
            <a:noFill/>
            <a:ln>
              <a:noFill/>
            </a:ln>
          </p:spPr>
          <p:txBody>
            <a:bodyPr wrap="square" lIns="0" tIns="0" rIns="0" bIns="0" rtlCol="0" anchor="ctr" anchorCtr="0">
              <a:noAutofit/>
            </a:bodyPr>
            <a:lstStyle/>
            <a:p>
              <a:pPr algn="ctr"/>
              <a:r>
                <a:rPr lang="en-US" sz="1800" dirty="0" smtClean="0"/>
                <a:t>SeaStar2</a:t>
              </a:r>
            </a:p>
            <a:p>
              <a:pPr algn="ctr"/>
              <a:r>
                <a:rPr lang="en-US" sz="1800" dirty="0" smtClean="0"/>
                <a:t>3D Torus</a:t>
              </a:r>
              <a:endParaRPr lang="en-US" sz="1800" dirty="0"/>
            </a:p>
          </p:txBody>
        </p:sp>
        <p:sp>
          <p:nvSpPr>
            <p:cNvPr id="26" name="TextBox 25"/>
            <p:cNvSpPr txBox="1"/>
            <p:nvPr/>
          </p:nvSpPr>
          <p:spPr>
            <a:xfrm>
              <a:off x="3886200" y="3884612"/>
              <a:ext cx="1371600" cy="457200"/>
            </a:xfrm>
            <a:prstGeom prst="rect">
              <a:avLst/>
            </a:prstGeom>
            <a:noFill/>
            <a:ln>
              <a:noFill/>
            </a:ln>
          </p:spPr>
          <p:txBody>
            <a:bodyPr wrap="square" lIns="0" tIns="0" rIns="0" bIns="0" rtlCol="0" anchor="ctr" anchorCtr="0">
              <a:noAutofit/>
            </a:bodyPr>
            <a:lstStyle/>
            <a:p>
              <a:pPr algn="ctr"/>
              <a:r>
                <a:rPr lang="en-US" sz="1800" dirty="0" smtClean="0"/>
                <a:t>3.4</a:t>
              </a:r>
              <a:endParaRPr lang="en-US" sz="1800" dirty="0"/>
            </a:p>
          </p:txBody>
        </p:sp>
        <p:sp>
          <p:nvSpPr>
            <p:cNvPr id="27" name="TextBox 26"/>
            <p:cNvSpPr txBox="1"/>
            <p:nvPr/>
          </p:nvSpPr>
          <p:spPr>
            <a:xfrm>
              <a:off x="1143000" y="3884612"/>
              <a:ext cx="2667000" cy="457200"/>
            </a:xfrm>
            <a:prstGeom prst="rect">
              <a:avLst/>
            </a:prstGeom>
            <a:noFill/>
            <a:ln>
              <a:noFill/>
            </a:ln>
          </p:spPr>
          <p:txBody>
            <a:bodyPr wrap="square" lIns="0" tIns="0" rIns="0" bIns="0" rtlCol="0" anchor="ctr" anchorCtr="0">
              <a:noAutofit/>
            </a:bodyPr>
            <a:lstStyle/>
            <a:p>
              <a:pPr algn="r"/>
              <a:r>
                <a:rPr lang="en-US" sz="1800" dirty="0" err="1" smtClean="0"/>
                <a:t>Gflop/s</a:t>
              </a:r>
              <a:r>
                <a:rPr lang="en-US" sz="1800" dirty="0" smtClean="0"/>
                <a:t> per core</a:t>
              </a:r>
              <a:endParaRPr lang="en-US" sz="1800" dirty="0"/>
            </a:p>
          </p:txBody>
        </p:sp>
        <p:sp>
          <p:nvSpPr>
            <p:cNvPr id="28" name="TextBox 27"/>
            <p:cNvSpPr txBox="1"/>
            <p:nvPr/>
          </p:nvSpPr>
          <p:spPr>
            <a:xfrm>
              <a:off x="6629400" y="3884612"/>
              <a:ext cx="1371600" cy="457200"/>
            </a:xfrm>
            <a:prstGeom prst="rect">
              <a:avLst/>
            </a:prstGeom>
            <a:noFill/>
            <a:ln>
              <a:noFill/>
            </a:ln>
          </p:spPr>
          <p:txBody>
            <a:bodyPr wrap="square" lIns="0" tIns="0" rIns="0" bIns="0" rtlCol="0" anchor="ctr" anchorCtr="0">
              <a:noAutofit/>
            </a:bodyPr>
            <a:lstStyle/>
            <a:p>
              <a:pPr algn="ctr"/>
              <a:r>
                <a:rPr lang="en-US" sz="1800" dirty="0" smtClean="0"/>
                <a:t>8.4</a:t>
              </a:r>
              <a:endParaRPr lang="en-US" sz="1800" dirty="0"/>
            </a:p>
          </p:txBody>
        </p:sp>
        <p:sp>
          <p:nvSpPr>
            <p:cNvPr id="29" name="TextBox 28"/>
            <p:cNvSpPr txBox="1"/>
            <p:nvPr/>
          </p:nvSpPr>
          <p:spPr>
            <a:xfrm>
              <a:off x="5257800" y="3884612"/>
              <a:ext cx="1371600" cy="457200"/>
            </a:xfrm>
            <a:prstGeom prst="rect">
              <a:avLst/>
            </a:prstGeom>
            <a:noFill/>
            <a:ln>
              <a:noFill/>
            </a:ln>
          </p:spPr>
          <p:txBody>
            <a:bodyPr wrap="square" lIns="0" tIns="0" rIns="0" bIns="0" rtlCol="0" anchor="ctr" anchorCtr="0">
              <a:noAutofit/>
            </a:bodyPr>
            <a:lstStyle/>
            <a:p>
              <a:pPr algn="ctr"/>
              <a:r>
                <a:rPr lang="en-US" sz="1800" dirty="0" smtClean="0"/>
                <a:t>9.2</a:t>
              </a:r>
              <a:endParaRPr lang="en-US" sz="1800" dirty="0"/>
            </a:p>
          </p:txBody>
        </p:sp>
        <p:sp>
          <p:nvSpPr>
            <p:cNvPr id="31" name="TextBox 30"/>
            <p:cNvSpPr txBox="1"/>
            <p:nvPr/>
          </p:nvSpPr>
          <p:spPr>
            <a:xfrm>
              <a:off x="3886200" y="4341812"/>
              <a:ext cx="1371600" cy="457200"/>
            </a:xfrm>
            <a:prstGeom prst="rect">
              <a:avLst/>
            </a:prstGeom>
            <a:noFill/>
            <a:ln>
              <a:noFill/>
            </a:ln>
          </p:spPr>
          <p:txBody>
            <a:bodyPr wrap="square" lIns="0" tIns="0" rIns="0" bIns="0" rtlCol="0" anchor="ctr" anchorCtr="0">
              <a:noAutofit/>
            </a:bodyPr>
            <a:lstStyle/>
            <a:p>
              <a:pPr algn="ctr"/>
              <a:r>
                <a:rPr lang="en-US" sz="1800" dirty="0" smtClean="0"/>
                <a:t>2.07</a:t>
              </a:r>
              <a:endParaRPr lang="en-US" sz="1800" dirty="0"/>
            </a:p>
          </p:txBody>
        </p:sp>
        <p:sp>
          <p:nvSpPr>
            <p:cNvPr id="32" name="TextBox 31"/>
            <p:cNvSpPr txBox="1"/>
            <p:nvPr/>
          </p:nvSpPr>
          <p:spPr>
            <a:xfrm>
              <a:off x="1143000" y="4341812"/>
              <a:ext cx="2667000" cy="457200"/>
            </a:xfrm>
            <a:prstGeom prst="rect">
              <a:avLst/>
            </a:prstGeom>
            <a:noFill/>
            <a:ln>
              <a:noFill/>
            </a:ln>
          </p:spPr>
          <p:txBody>
            <a:bodyPr wrap="square" lIns="0" tIns="0" rIns="0" bIns="0" rtlCol="0" anchor="ctr" anchorCtr="0">
              <a:noAutofit/>
            </a:bodyPr>
            <a:lstStyle/>
            <a:p>
              <a:pPr algn="r"/>
              <a:r>
                <a:rPr lang="en-US" sz="1800" dirty="0" smtClean="0"/>
                <a:t>DRAM GB/</a:t>
              </a:r>
              <a:r>
                <a:rPr lang="en-US" sz="1800" dirty="0" err="1" smtClean="0"/>
                <a:t>s</a:t>
              </a:r>
              <a:r>
                <a:rPr lang="en-US" sz="1800" dirty="0" smtClean="0"/>
                <a:t> per core</a:t>
              </a:r>
              <a:endParaRPr lang="en-US" sz="1800" dirty="0"/>
            </a:p>
          </p:txBody>
        </p:sp>
        <p:sp>
          <p:nvSpPr>
            <p:cNvPr id="33" name="TextBox 32"/>
            <p:cNvSpPr txBox="1"/>
            <p:nvPr/>
          </p:nvSpPr>
          <p:spPr>
            <a:xfrm>
              <a:off x="6629400" y="4341812"/>
              <a:ext cx="1371600" cy="457200"/>
            </a:xfrm>
            <a:prstGeom prst="rect">
              <a:avLst/>
            </a:prstGeom>
            <a:noFill/>
            <a:ln>
              <a:noFill/>
            </a:ln>
          </p:spPr>
          <p:txBody>
            <a:bodyPr wrap="square" lIns="0" tIns="0" rIns="0" bIns="0" rtlCol="0" anchor="ctr" anchorCtr="0">
              <a:noAutofit/>
            </a:bodyPr>
            <a:lstStyle/>
            <a:p>
              <a:pPr algn="ctr"/>
              <a:r>
                <a:rPr lang="en-US" sz="1800" dirty="0" smtClean="0"/>
                <a:t>2.05</a:t>
              </a:r>
              <a:endParaRPr lang="en-US" sz="1800" dirty="0"/>
            </a:p>
          </p:txBody>
        </p:sp>
        <p:sp>
          <p:nvSpPr>
            <p:cNvPr id="34" name="TextBox 33"/>
            <p:cNvSpPr txBox="1"/>
            <p:nvPr/>
          </p:nvSpPr>
          <p:spPr>
            <a:xfrm>
              <a:off x="5257800" y="4341812"/>
              <a:ext cx="1371600" cy="457200"/>
            </a:xfrm>
            <a:prstGeom prst="rect">
              <a:avLst/>
            </a:prstGeom>
            <a:noFill/>
            <a:ln>
              <a:noFill/>
            </a:ln>
          </p:spPr>
          <p:txBody>
            <a:bodyPr wrap="square" lIns="0" tIns="0" rIns="0" bIns="0" rtlCol="0" anchor="ctr" anchorCtr="0">
              <a:noAutofit/>
            </a:bodyPr>
            <a:lstStyle/>
            <a:p>
              <a:pPr algn="ctr"/>
              <a:r>
                <a:rPr lang="en-US" sz="1800" dirty="0" smtClean="0"/>
                <a:t>2.1</a:t>
              </a:r>
              <a:endParaRPr lang="en-US" sz="1800" dirty="0"/>
            </a:p>
          </p:txBody>
        </p:sp>
        <p:sp>
          <p:nvSpPr>
            <p:cNvPr id="36" name="TextBox 35"/>
            <p:cNvSpPr txBox="1"/>
            <p:nvPr/>
          </p:nvSpPr>
          <p:spPr>
            <a:xfrm>
              <a:off x="3886200" y="5713412"/>
              <a:ext cx="1371600" cy="457200"/>
            </a:xfrm>
            <a:prstGeom prst="rect">
              <a:avLst/>
            </a:prstGeom>
            <a:noFill/>
            <a:ln>
              <a:noFill/>
            </a:ln>
          </p:spPr>
          <p:txBody>
            <a:bodyPr wrap="square" lIns="0" tIns="0" rIns="0" bIns="0" rtlCol="0" anchor="ctr" anchorCtr="0">
              <a:noAutofit/>
            </a:bodyPr>
            <a:lstStyle/>
            <a:p>
              <a:pPr algn="ctr"/>
              <a:r>
                <a:rPr lang="en-US" sz="1800" dirty="0" smtClean="0"/>
                <a:t>7.7W</a:t>
              </a:r>
              <a:endParaRPr lang="en-US" sz="1800" dirty="0"/>
            </a:p>
          </p:txBody>
        </p:sp>
        <p:sp>
          <p:nvSpPr>
            <p:cNvPr id="37" name="TextBox 36"/>
            <p:cNvSpPr txBox="1"/>
            <p:nvPr/>
          </p:nvSpPr>
          <p:spPr>
            <a:xfrm>
              <a:off x="1143000" y="5713412"/>
              <a:ext cx="2667000" cy="457200"/>
            </a:xfrm>
            <a:prstGeom prst="rect">
              <a:avLst/>
            </a:prstGeom>
            <a:noFill/>
            <a:ln>
              <a:noFill/>
            </a:ln>
          </p:spPr>
          <p:txBody>
            <a:bodyPr wrap="square" lIns="0" tIns="0" rIns="0" bIns="0" rtlCol="0" anchor="ctr" anchorCtr="0">
              <a:noAutofit/>
            </a:bodyPr>
            <a:lstStyle/>
            <a:p>
              <a:pPr algn="r"/>
              <a:r>
                <a:rPr lang="en-US" sz="1800" dirty="0" smtClean="0"/>
                <a:t>Node power per core</a:t>
              </a:r>
              <a:r>
                <a:rPr lang="en-US" sz="1800" baseline="30000" dirty="0" smtClean="0"/>
                <a:t>1</a:t>
              </a:r>
              <a:endParaRPr lang="en-US" sz="1800" baseline="30000" dirty="0"/>
            </a:p>
          </p:txBody>
        </p:sp>
        <p:sp>
          <p:nvSpPr>
            <p:cNvPr id="38" name="TextBox 37"/>
            <p:cNvSpPr txBox="1"/>
            <p:nvPr/>
          </p:nvSpPr>
          <p:spPr>
            <a:xfrm>
              <a:off x="6629400" y="5713412"/>
              <a:ext cx="1371600" cy="457200"/>
            </a:xfrm>
            <a:prstGeom prst="rect">
              <a:avLst/>
            </a:prstGeom>
            <a:noFill/>
            <a:ln>
              <a:noFill/>
            </a:ln>
          </p:spPr>
          <p:txBody>
            <a:bodyPr wrap="square" lIns="0" tIns="0" rIns="0" bIns="0" rtlCol="0" anchor="ctr" anchorCtr="0">
              <a:noAutofit/>
            </a:bodyPr>
            <a:lstStyle/>
            <a:p>
              <a:pPr algn="ctr"/>
              <a:r>
                <a:rPr lang="en-US" sz="1800" dirty="0" smtClean="0"/>
                <a:t>19W</a:t>
              </a:r>
              <a:endParaRPr lang="en-US" sz="1800" dirty="0"/>
            </a:p>
          </p:txBody>
        </p:sp>
        <p:sp>
          <p:nvSpPr>
            <p:cNvPr id="39" name="TextBox 38"/>
            <p:cNvSpPr txBox="1"/>
            <p:nvPr/>
          </p:nvSpPr>
          <p:spPr>
            <a:xfrm>
              <a:off x="5257800" y="5713412"/>
              <a:ext cx="1371600" cy="457200"/>
            </a:xfrm>
            <a:prstGeom prst="rect">
              <a:avLst/>
            </a:prstGeom>
            <a:noFill/>
            <a:ln>
              <a:noFill/>
            </a:ln>
          </p:spPr>
          <p:txBody>
            <a:bodyPr wrap="square" lIns="0" tIns="0" rIns="0" bIns="0" rtlCol="0" anchor="ctr" anchorCtr="0">
              <a:noAutofit/>
            </a:bodyPr>
            <a:lstStyle/>
            <a:p>
              <a:pPr algn="ctr"/>
              <a:r>
                <a:rPr lang="en-US" sz="1800" dirty="0" smtClean="0"/>
                <a:t>30W</a:t>
              </a:r>
              <a:endParaRPr lang="en-US" sz="1800" dirty="0"/>
            </a:p>
          </p:txBody>
        </p:sp>
        <p:sp>
          <p:nvSpPr>
            <p:cNvPr id="40" name="TextBox 39"/>
            <p:cNvSpPr txBox="1"/>
            <p:nvPr/>
          </p:nvSpPr>
          <p:spPr>
            <a:xfrm>
              <a:off x="3886200" y="4799012"/>
              <a:ext cx="1371600" cy="457200"/>
            </a:xfrm>
            <a:prstGeom prst="rect">
              <a:avLst/>
            </a:prstGeom>
            <a:noFill/>
            <a:ln>
              <a:noFill/>
            </a:ln>
          </p:spPr>
          <p:txBody>
            <a:bodyPr wrap="square" lIns="0" tIns="0" rIns="0" bIns="0" rtlCol="0" anchor="ctr" anchorCtr="0">
              <a:noAutofit/>
            </a:bodyPr>
            <a:lstStyle/>
            <a:p>
              <a:pPr algn="ctr"/>
              <a:r>
                <a:rPr lang="en-US" sz="1800" dirty="0" smtClean="0"/>
                <a:t>32KB</a:t>
              </a:r>
              <a:endParaRPr lang="en-US" sz="1800" dirty="0"/>
            </a:p>
          </p:txBody>
        </p:sp>
        <p:sp>
          <p:nvSpPr>
            <p:cNvPr id="41" name="TextBox 40"/>
            <p:cNvSpPr txBox="1"/>
            <p:nvPr/>
          </p:nvSpPr>
          <p:spPr>
            <a:xfrm>
              <a:off x="1143000" y="4799012"/>
              <a:ext cx="2667000" cy="457200"/>
            </a:xfrm>
            <a:prstGeom prst="rect">
              <a:avLst/>
            </a:prstGeom>
            <a:noFill/>
            <a:ln>
              <a:noFill/>
            </a:ln>
          </p:spPr>
          <p:txBody>
            <a:bodyPr wrap="square" lIns="0" tIns="0" rIns="0" bIns="0" rtlCol="0" anchor="ctr" anchorCtr="0">
              <a:noAutofit/>
            </a:bodyPr>
            <a:lstStyle/>
            <a:p>
              <a:pPr algn="r"/>
              <a:r>
                <a:rPr lang="en-US" sz="1800" dirty="0" smtClean="0"/>
                <a:t>Private cache per core</a:t>
              </a:r>
              <a:endParaRPr lang="en-US" sz="1800" dirty="0"/>
            </a:p>
          </p:txBody>
        </p:sp>
        <p:sp>
          <p:nvSpPr>
            <p:cNvPr id="42" name="TextBox 41"/>
            <p:cNvSpPr txBox="1"/>
            <p:nvPr/>
          </p:nvSpPr>
          <p:spPr>
            <a:xfrm>
              <a:off x="6629400" y="4799012"/>
              <a:ext cx="1371600" cy="457200"/>
            </a:xfrm>
            <a:prstGeom prst="rect">
              <a:avLst/>
            </a:prstGeom>
            <a:noFill/>
            <a:ln>
              <a:noFill/>
            </a:ln>
          </p:spPr>
          <p:txBody>
            <a:bodyPr wrap="square" lIns="0" tIns="0" rIns="0" bIns="0" rtlCol="0" anchor="ctr" anchorCtr="0">
              <a:noAutofit/>
            </a:bodyPr>
            <a:lstStyle/>
            <a:p>
              <a:pPr algn="ctr"/>
              <a:r>
                <a:rPr lang="en-US" sz="1800" dirty="0" smtClean="0"/>
                <a:t>64+512KB</a:t>
              </a:r>
              <a:endParaRPr lang="en-US" sz="1800" dirty="0"/>
            </a:p>
          </p:txBody>
        </p:sp>
        <p:sp>
          <p:nvSpPr>
            <p:cNvPr id="43" name="TextBox 42"/>
            <p:cNvSpPr txBox="1"/>
            <p:nvPr/>
          </p:nvSpPr>
          <p:spPr>
            <a:xfrm>
              <a:off x="5257800" y="4799012"/>
              <a:ext cx="1371600" cy="457200"/>
            </a:xfrm>
            <a:prstGeom prst="rect">
              <a:avLst/>
            </a:prstGeom>
            <a:noFill/>
            <a:ln>
              <a:noFill/>
            </a:ln>
          </p:spPr>
          <p:txBody>
            <a:bodyPr wrap="square" lIns="0" tIns="0" rIns="0" bIns="0" rtlCol="0" anchor="ctr" anchorCtr="0">
              <a:noAutofit/>
            </a:bodyPr>
            <a:lstStyle/>
            <a:p>
              <a:pPr algn="ctr"/>
              <a:r>
                <a:rPr lang="en-US" sz="1800" dirty="0" smtClean="0"/>
                <a:t>64+512KB</a:t>
              </a:r>
              <a:endParaRPr lang="en-US" sz="1800" dirty="0"/>
            </a:p>
          </p:txBody>
        </p:sp>
        <p:sp>
          <p:nvSpPr>
            <p:cNvPr id="44" name="TextBox 43"/>
            <p:cNvSpPr txBox="1"/>
            <p:nvPr/>
          </p:nvSpPr>
          <p:spPr>
            <a:xfrm>
              <a:off x="3886200" y="5256212"/>
              <a:ext cx="1371600" cy="457200"/>
            </a:xfrm>
            <a:prstGeom prst="rect">
              <a:avLst/>
            </a:prstGeom>
            <a:noFill/>
            <a:ln>
              <a:noFill/>
            </a:ln>
          </p:spPr>
          <p:txBody>
            <a:bodyPr wrap="square" lIns="0" tIns="0" rIns="0" bIns="0" rtlCol="0" anchor="ctr" anchorCtr="0">
              <a:noAutofit/>
            </a:bodyPr>
            <a:lstStyle/>
            <a:p>
              <a:pPr algn="ctr"/>
              <a:r>
                <a:rPr lang="en-US" sz="1800" dirty="0" smtClean="0"/>
                <a:t>2MB</a:t>
              </a:r>
              <a:endParaRPr lang="en-US" sz="1800" dirty="0"/>
            </a:p>
          </p:txBody>
        </p:sp>
        <p:sp>
          <p:nvSpPr>
            <p:cNvPr id="45" name="TextBox 44"/>
            <p:cNvSpPr txBox="1"/>
            <p:nvPr/>
          </p:nvSpPr>
          <p:spPr>
            <a:xfrm>
              <a:off x="1143000" y="5256212"/>
              <a:ext cx="2667000" cy="457200"/>
            </a:xfrm>
            <a:prstGeom prst="rect">
              <a:avLst/>
            </a:prstGeom>
            <a:noFill/>
            <a:ln>
              <a:noFill/>
            </a:ln>
          </p:spPr>
          <p:txBody>
            <a:bodyPr wrap="square" lIns="0" tIns="0" rIns="0" bIns="0" rtlCol="0" anchor="ctr" anchorCtr="0">
              <a:noAutofit/>
            </a:bodyPr>
            <a:lstStyle/>
            <a:p>
              <a:pPr algn="r"/>
              <a:r>
                <a:rPr lang="en-US" sz="1800" dirty="0" smtClean="0"/>
                <a:t>LLC cache per core</a:t>
              </a:r>
              <a:endParaRPr lang="en-US" sz="1800" dirty="0"/>
            </a:p>
          </p:txBody>
        </p:sp>
        <p:sp>
          <p:nvSpPr>
            <p:cNvPr id="46" name="TextBox 45"/>
            <p:cNvSpPr txBox="1"/>
            <p:nvPr/>
          </p:nvSpPr>
          <p:spPr>
            <a:xfrm>
              <a:off x="6629400" y="5256212"/>
              <a:ext cx="1371600" cy="457200"/>
            </a:xfrm>
            <a:prstGeom prst="rect">
              <a:avLst/>
            </a:prstGeom>
            <a:noFill/>
            <a:ln>
              <a:noFill/>
            </a:ln>
          </p:spPr>
          <p:txBody>
            <a:bodyPr wrap="square" lIns="0" tIns="0" rIns="0" bIns="0" rtlCol="0" anchor="ctr" anchorCtr="0">
              <a:noAutofit/>
            </a:bodyPr>
            <a:lstStyle/>
            <a:p>
              <a:pPr algn="ctr"/>
              <a:r>
                <a:rPr lang="en-US" sz="1800" dirty="0" smtClean="0"/>
                <a:t>1MB</a:t>
              </a:r>
              <a:endParaRPr lang="en-US" sz="1800" dirty="0"/>
            </a:p>
          </p:txBody>
        </p:sp>
        <p:sp>
          <p:nvSpPr>
            <p:cNvPr id="47" name="TextBox 46"/>
            <p:cNvSpPr txBox="1"/>
            <p:nvPr/>
          </p:nvSpPr>
          <p:spPr>
            <a:xfrm>
              <a:off x="5257800" y="5256212"/>
              <a:ext cx="1371600" cy="457200"/>
            </a:xfrm>
            <a:prstGeom prst="rect">
              <a:avLst/>
            </a:prstGeom>
            <a:noFill/>
            <a:ln>
              <a:noFill/>
            </a:ln>
          </p:spPr>
          <p:txBody>
            <a:bodyPr wrap="square" lIns="0" tIns="0" rIns="0" bIns="0" rtlCol="0" anchor="ctr" anchorCtr="0">
              <a:noAutofit/>
            </a:bodyPr>
            <a:lstStyle/>
            <a:p>
              <a:pPr algn="ctr"/>
              <a:r>
                <a:rPr lang="en-US" sz="1800" dirty="0" smtClean="0"/>
                <a:t>512KB</a:t>
              </a:r>
              <a:endParaRPr lang="en-US" sz="1800" dirty="0"/>
            </a:p>
          </p:txBody>
        </p:sp>
        <p:cxnSp>
          <p:nvCxnSpPr>
            <p:cNvPr id="49" name="Straight Connector 48"/>
            <p:cNvCxnSpPr/>
            <p:nvPr/>
          </p:nvCxnSpPr>
          <p:spPr bwMode="auto">
            <a:xfrm>
              <a:off x="1143000" y="2511424"/>
              <a:ext cx="68580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0" name="Straight Connector 49"/>
            <p:cNvCxnSpPr/>
            <p:nvPr/>
          </p:nvCxnSpPr>
          <p:spPr bwMode="auto">
            <a:xfrm>
              <a:off x="1143000" y="3960812"/>
              <a:ext cx="68580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1" name="Straight Connector 50"/>
            <p:cNvCxnSpPr/>
            <p:nvPr/>
          </p:nvCxnSpPr>
          <p:spPr bwMode="auto">
            <a:xfrm>
              <a:off x="1143000" y="6170612"/>
              <a:ext cx="68580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52" name="TextBox 51"/>
            <p:cNvSpPr txBox="1"/>
            <p:nvPr/>
          </p:nvSpPr>
          <p:spPr>
            <a:xfrm>
              <a:off x="5257800" y="6172200"/>
              <a:ext cx="2743200" cy="228600"/>
            </a:xfrm>
            <a:prstGeom prst="rect">
              <a:avLst/>
            </a:prstGeom>
            <a:noFill/>
            <a:ln>
              <a:noFill/>
            </a:ln>
          </p:spPr>
          <p:txBody>
            <a:bodyPr wrap="square" lIns="0" tIns="0" rIns="0" bIns="0" rtlCol="0" anchor="ctr" anchorCtr="0">
              <a:noAutofit/>
            </a:bodyPr>
            <a:lstStyle/>
            <a:p>
              <a:pPr algn="r"/>
              <a:r>
                <a:rPr lang="en-US" sz="1200" baseline="30000" dirty="0" smtClean="0"/>
                <a:t>1</a:t>
              </a:r>
              <a:r>
                <a:rPr lang="en-US" sz="1200" dirty="0" smtClean="0"/>
                <a:t>Based on top500</a:t>
              </a:r>
              <a:endParaRPr lang="en-US" sz="1200" baseline="30000" dirty="0"/>
            </a:p>
          </p:txBody>
        </p:sp>
      </p:grpSp>
      <p:grpSp>
        <p:nvGrpSpPr>
          <p:cNvPr id="9" name="Group 55"/>
          <p:cNvGrpSpPr/>
          <p:nvPr/>
        </p:nvGrpSpPr>
        <p:grpSpPr>
          <a:xfrm>
            <a:off x="4267200" y="4800600"/>
            <a:ext cx="4876800" cy="914400"/>
            <a:chOff x="4267200" y="4800600"/>
            <a:chExt cx="4876800" cy="914400"/>
          </a:xfrm>
        </p:grpSpPr>
        <p:sp>
          <p:nvSpPr>
            <p:cNvPr id="48" name="Rounded Rectangle 47"/>
            <p:cNvSpPr/>
            <p:nvPr/>
          </p:nvSpPr>
          <p:spPr bwMode="auto">
            <a:xfrm>
              <a:off x="4267200" y="4800600"/>
              <a:ext cx="609600" cy="457200"/>
            </a:xfrm>
            <a:prstGeom prst="roundRect">
              <a:avLst/>
            </a:prstGeom>
            <a:solidFill>
              <a:srgbClr val="FF0080">
                <a:alpha val="25000"/>
              </a:srgbClr>
            </a:solidFill>
            <a:ln w="9525" cap="flat" cmpd="sng" algn="ctr">
              <a:solidFill>
                <a:srgbClr val="FF0080">
                  <a:alpha val="75000"/>
                </a:srgb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endParaRPr>
            </a:p>
          </p:txBody>
        </p:sp>
        <p:cxnSp>
          <p:nvCxnSpPr>
            <p:cNvPr id="54" name="Straight Connector 53"/>
            <p:cNvCxnSpPr/>
            <p:nvPr/>
          </p:nvCxnSpPr>
          <p:spPr bwMode="auto">
            <a:xfrm rot="16200000" flipH="1">
              <a:off x="4800600" y="5181600"/>
              <a:ext cx="228600" cy="228600"/>
            </a:xfrm>
            <a:prstGeom prst="line">
              <a:avLst/>
            </a:prstGeom>
            <a:solidFill>
              <a:schemeClr val="accent1"/>
            </a:solidFill>
            <a:ln w="19050" cap="flat" cmpd="sng" algn="ctr">
              <a:solidFill>
                <a:srgbClr val="FF0080"/>
              </a:solidFill>
              <a:prstDash val="solid"/>
              <a:round/>
              <a:headEnd type="none" w="med" len="med"/>
              <a:tailEnd type="none" w="med" len="med"/>
            </a:ln>
            <a:effectLst/>
          </p:spPr>
        </p:cxnSp>
        <p:sp>
          <p:nvSpPr>
            <p:cNvPr id="55" name="TextBox 54"/>
            <p:cNvSpPr txBox="1"/>
            <p:nvPr/>
          </p:nvSpPr>
          <p:spPr>
            <a:xfrm>
              <a:off x="5029200" y="5257800"/>
              <a:ext cx="4114800" cy="457200"/>
            </a:xfrm>
            <a:prstGeom prst="rect">
              <a:avLst/>
            </a:prstGeom>
            <a:noFill/>
            <a:ln>
              <a:noFill/>
            </a:ln>
          </p:spPr>
          <p:txBody>
            <a:bodyPr wrap="square" lIns="0" tIns="0" rIns="0" bIns="0" rtlCol="0" anchor="ctr" anchorCtr="0">
              <a:noAutofit/>
            </a:bodyPr>
            <a:lstStyle/>
            <a:p>
              <a:r>
                <a:rPr lang="en-US" b="1" dirty="0" smtClean="0">
                  <a:solidFill>
                    <a:srgbClr val="FF0080"/>
                  </a:solidFill>
                  <a:effectLst>
                    <a:glow rad="317500">
                      <a:schemeClr val="bg1"/>
                    </a:glow>
                  </a:effectLst>
                </a:rPr>
                <a:t>Can only express 0.4KB of sequential locality without doubling traffic to LLC</a:t>
              </a:r>
              <a:endParaRPr lang="en-US" b="1" dirty="0">
                <a:solidFill>
                  <a:srgbClr val="FF0080"/>
                </a:solidFill>
                <a:effectLst>
                  <a:glow rad="317500">
                    <a:schemeClr val="bg1"/>
                  </a:glow>
                </a:effectLst>
              </a:endParaRP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Supercomputing Platforms</a:t>
            </a:r>
            <a:endParaRPr lang="en-US" dirty="0"/>
          </a:p>
        </p:txBody>
      </p:sp>
      <p:sp>
        <p:nvSpPr>
          <p:cNvPr id="3" name="Content Placeholder 2"/>
          <p:cNvSpPr>
            <a:spLocks noGrp="1"/>
          </p:cNvSpPr>
          <p:nvPr>
            <p:ph idx="1"/>
          </p:nvPr>
        </p:nvSpPr>
        <p:spPr/>
        <p:txBody>
          <a:bodyPr/>
          <a:lstStyle/>
          <a:p>
            <a:r>
              <a:rPr lang="en-US" dirty="0" smtClean="0"/>
              <a:t>We examine performance on three machines:  the Cray XT4 (Franklin), the Cray XE6 (Hopper), and the IBM BGP (Intrepid) </a:t>
            </a:r>
            <a:endParaRPr lang="en-US"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16</a:t>
            </a:fld>
            <a:endParaRPr lang="en-US"/>
          </a:p>
        </p:txBody>
      </p:sp>
      <p:grpSp>
        <p:nvGrpSpPr>
          <p:cNvPr id="6" name="Group 53"/>
          <p:cNvGrpSpPr/>
          <p:nvPr/>
        </p:nvGrpSpPr>
        <p:grpSpPr>
          <a:xfrm>
            <a:off x="1143000" y="2055812"/>
            <a:ext cx="6858000" cy="4344988"/>
            <a:chOff x="1143000" y="2055812"/>
            <a:chExt cx="6858000" cy="4344988"/>
          </a:xfrm>
        </p:grpSpPr>
        <p:sp>
          <p:nvSpPr>
            <p:cNvPr id="5" name="TextBox 4"/>
            <p:cNvSpPr txBox="1"/>
            <p:nvPr/>
          </p:nvSpPr>
          <p:spPr>
            <a:xfrm>
              <a:off x="3886200" y="2055812"/>
              <a:ext cx="1371600" cy="457200"/>
            </a:xfrm>
            <a:prstGeom prst="rect">
              <a:avLst/>
            </a:prstGeom>
            <a:noFill/>
            <a:ln>
              <a:noFill/>
            </a:ln>
          </p:spPr>
          <p:txBody>
            <a:bodyPr wrap="square" lIns="0" tIns="0" rIns="0" bIns="0" rtlCol="0" anchor="ctr" anchorCtr="0">
              <a:noAutofit/>
            </a:bodyPr>
            <a:lstStyle/>
            <a:p>
              <a:pPr algn="ctr"/>
              <a:r>
                <a:rPr lang="en-US" sz="1800" b="1" dirty="0" smtClean="0"/>
                <a:t>Intrepid</a:t>
              </a:r>
              <a:endParaRPr lang="en-US" sz="1800" b="1" dirty="0"/>
            </a:p>
          </p:txBody>
        </p:sp>
        <p:sp>
          <p:nvSpPr>
            <p:cNvPr id="7" name="TextBox 6"/>
            <p:cNvSpPr txBox="1"/>
            <p:nvPr/>
          </p:nvSpPr>
          <p:spPr>
            <a:xfrm>
              <a:off x="6629400" y="2055812"/>
              <a:ext cx="1371600" cy="457200"/>
            </a:xfrm>
            <a:prstGeom prst="rect">
              <a:avLst/>
            </a:prstGeom>
            <a:noFill/>
            <a:ln>
              <a:noFill/>
            </a:ln>
          </p:spPr>
          <p:txBody>
            <a:bodyPr wrap="square" lIns="0" tIns="0" rIns="0" bIns="0" rtlCol="0" anchor="ctr" anchorCtr="0">
              <a:noAutofit/>
            </a:bodyPr>
            <a:lstStyle/>
            <a:p>
              <a:pPr algn="ctr"/>
              <a:r>
                <a:rPr lang="en-US" sz="1800" b="1" dirty="0" smtClean="0"/>
                <a:t>Hopper</a:t>
              </a:r>
              <a:endParaRPr lang="en-US" sz="1800" b="1" dirty="0"/>
            </a:p>
          </p:txBody>
        </p:sp>
        <p:sp>
          <p:nvSpPr>
            <p:cNvPr id="8" name="TextBox 7"/>
            <p:cNvSpPr txBox="1"/>
            <p:nvPr/>
          </p:nvSpPr>
          <p:spPr>
            <a:xfrm>
              <a:off x="5257800" y="2055812"/>
              <a:ext cx="1371600" cy="457200"/>
            </a:xfrm>
            <a:prstGeom prst="rect">
              <a:avLst/>
            </a:prstGeom>
            <a:noFill/>
            <a:ln>
              <a:noFill/>
            </a:ln>
          </p:spPr>
          <p:txBody>
            <a:bodyPr wrap="square" lIns="0" tIns="0" rIns="0" bIns="0" rtlCol="0" anchor="ctr" anchorCtr="0">
              <a:noAutofit/>
            </a:bodyPr>
            <a:lstStyle/>
            <a:p>
              <a:pPr algn="ctr"/>
              <a:r>
                <a:rPr lang="en-US" sz="1800" b="1" dirty="0" smtClean="0"/>
                <a:t>Franklin</a:t>
              </a:r>
              <a:endParaRPr lang="en-US" sz="1800" b="1" dirty="0"/>
            </a:p>
          </p:txBody>
        </p:sp>
        <p:sp>
          <p:nvSpPr>
            <p:cNvPr id="11" name="TextBox 10"/>
            <p:cNvSpPr txBox="1"/>
            <p:nvPr/>
          </p:nvSpPr>
          <p:spPr>
            <a:xfrm>
              <a:off x="3886200" y="2513012"/>
              <a:ext cx="1371600" cy="457200"/>
            </a:xfrm>
            <a:prstGeom prst="rect">
              <a:avLst/>
            </a:prstGeom>
            <a:noFill/>
            <a:ln>
              <a:noFill/>
            </a:ln>
          </p:spPr>
          <p:txBody>
            <a:bodyPr wrap="square" lIns="0" tIns="0" rIns="0" bIns="0" rtlCol="0" anchor="ctr" anchorCtr="0">
              <a:noAutofit/>
            </a:bodyPr>
            <a:lstStyle/>
            <a:p>
              <a:pPr algn="ctr"/>
              <a:r>
                <a:rPr lang="en-US" sz="1800" dirty="0" smtClean="0"/>
                <a:t>1</a:t>
              </a:r>
              <a:endParaRPr lang="en-US" sz="1800" dirty="0"/>
            </a:p>
          </p:txBody>
        </p:sp>
        <p:sp>
          <p:nvSpPr>
            <p:cNvPr id="12" name="TextBox 11"/>
            <p:cNvSpPr txBox="1"/>
            <p:nvPr/>
          </p:nvSpPr>
          <p:spPr>
            <a:xfrm>
              <a:off x="1143000" y="2513012"/>
              <a:ext cx="2667000" cy="457200"/>
            </a:xfrm>
            <a:prstGeom prst="rect">
              <a:avLst/>
            </a:prstGeom>
            <a:noFill/>
            <a:ln>
              <a:noFill/>
            </a:ln>
          </p:spPr>
          <p:txBody>
            <a:bodyPr wrap="square" lIns="0" tIns="0" rIns="0" bIns="0" rtlCol="0" anchor="ctr" anchorCtr="0">
              <a:noAutofit/>
            </a:bodyPr>
            <a:lstStyle/>
            <a:p>
              <a:pPr algn="r"/>
              <a:r>
                <a:rPr lang="en-US" sz="1800" dirty="0" smtClean="0"/>
                <a:t>chips per node</a:t>
              </a:r>
              <a:endParaRPr lang="en-US" sz="1800" dirty="0"/>
            </a:p>
          </p:txBody>
        </p:sp>
        <p:sp>
          <p:nvSpPr>
            <p:cNvPr id="13" name="TextBox 12"/>
            <p:cNvSpPr txBox="1"/>
            <p:nvPr/>
          </p:nvSpPr>
          <p:spPr>
            <a:xfrm>
              <a:off x="6629400" y="2513012"/>
              <a:ext cx="1371600" cy="457200"/>
            </a:xfrm>
            <a:prstGeom prst="rect">
              <a:avLst/>
            </a:prstGeom>
            <a:noFill/>
            <a:ln>
              <a:noFill/>
            </a:ln>
          </p:spPr>
          <p:txBody>
            <a:bodyPr wrap="square" lIns="0" tIns="0" rIns="0" bIns="0" rtlCol="0" anchor="ctr" anchorCtr="0">
              <a:noAutofit/>
            </a:bodyPr>
            <a:lstStyle/>
            <a:p>
              <a:pPr algn="ctr"/>
              <a:r>
                <a:rPr lang="en-US" sz="1800" dirty="0" smtClean="0"/>
                <a:t>4</a:t>
              </a:r>
              <a:endParaRPr lang="en-US" sz="1800" dirty="0"/>
            </a:p>
          </p:txBody>
        </p:sp>
        <p:sp>
          <p:nvSpPr>
            <p:cNvPr id="14" name="TextBox 13"/>
            <p:cNvSpPr txBox="1"/>
            <p:nvPr/>
          </p:nvSpPr>
          <p:spPr>
            <a:xfrm>
              <a:off x="5257800" y="2513012"/>
              <a:ext cx="1371600" cy="457200"/>
            </a:xfrm>
            <a:prstGeom prst="rect">
              <a:avLst/>
            </a:prstGeom>
            <a:noFill/>
            <a:ln>
              <a:noFill/>
            </a:ln>
          </p:spPr>
          <p:txBody>
            <a:bodyPr wrap="square" lIns="0" tIns="0" rIns="0" bIns="0" rtlCol="0" anchor="ctr" anchorCtr="0">
              <a:noAutofit/>
            </a:bodyPr>
            <a:lstStyle/>
            <a:p>
              <a:pPr algn="ctr"/>
              <a:r>
                <a:rPr lang="en-US" sz="1800" dirty="0" smtClean="0"/>
                <a:t>1</a:t>
              </a:r>
              <a:endParaRPr lang="en-US" sz="1800" dirty="0"/>
            </a:p>
          </p:txBody>
        </p:sp>
        <p:sp>
          <p:nvSpPr>
            <p:cNvPr id="16" name="TextBox 15"/>
            <p:cNvSpPr txBox="1"/>
            <p:nvPr/>
          </p:nvSpPr>
          <p:spPr>
            <a:xfrm>
              <a:off x="3886200" y="2970212"/>
              <a:ext cx="1371600" cy="457200"/>
            </a:xfrm>
            <a:prstGeom prst="rect">
              <a:avLst/>
            </a:prstGeom>
            <a:noFill/>
            <a:ln>
              <a:noFill/>
            </a:ln>
          </p:spPr>
          <p:txBody>
            <a:bodyPr wrap="square" lIns="0" tIns="0" rIns="0" bIns="0" rtlCol="0" anchor="ctr" anchorCtr="0">
              <a:noAutofit/>
            </a:bodyPr>
            <a:lstStyle/>
            <a:p>
              <a:pPr algn="ctr"/>
              <a:r>
                <a:rPr lang="en-US" sz="1800" dirty="0" smtClean="0"/>
                <a:t>4</a:t>
              </a:r>
              <a:endParaRPr lang="en-US" sz="1800" dirty="0"/>
            </a:p>
          </p:txBody>
        </p:sp>
        <p:sp>
          <p:nvSpPr>
            <p:cNvPr id="17" name="TextBox 16"/>
            <p:cNvSpPr txBox="1"/>
            <p:nvPr/>
          </p:nvSpPr>
          <p:spPr>
            <a:xfrm>
              <a:off x="1143000" y="2970212"/>
              <a:ext cx="2667000" cy="457200"/>
            </a:xfrm>
            <a:prstGeom prst="rect">
              <a:avLst/>
            </a:prstGeom>
            <a:noFill/>
            <a:ln>
              <a:noFill/>
            </a:ln>
          </p:spPr>
          <p:txBody>
            <a:bodyPr wrap="square" lIns="0" tIns="0" rIns="0" bIns="0" rtlCol="0" anchor="ctr" anchorCtr="0">
              <a:noAutofit/>
            </a:bodyPr>
            <a:lstStyle/>
            <a:p>
              <a:pPr algn="r"/>
              <a:r>
                <a:rPr lang="en-US" sz="1800" dirty="0" smtClean="0"/>
                <a:t>cores per chip</a:t>
              </a:r>
              <a:endParaRPr lang="en-US" sz="1800" dirty="0"/>
            </a:p>
          </p:txBody>
        </p:sp>
        <p:sp>
          <p:nvSpPr>
            <p:cNvPr id="18" name="TextBox 17"/>
            <p:cNvSpPr txBox="1"/>
            <p:nvPr/>
          </p:nvSpPr>
          <p:spPr>
            <a:xfrm>
              <a:off x="6629400" y="2970212"/>
              <a:ext cx="1371600" cy="457200"/>
            </a:xfrm>
            <a:prstGeom prst="rect">
              <a:avLst/>
            </a:prstGeom>
            <a:noFill/>
            <a:ln>
              <a:noFill/>
            </a:ln>
          </p:spPr>
          <p:txBody>
            <a:bodyPr wrap="square" lIns="0" tIns="0" rIns="0" bIns="0" rtlCol="0" anchor="ctr" anchorCtr="0">
              <a:noAutofit/>
            </a:bodyPr>
            <a:lstStyle/>
            <a:p>
              <a:pPr algn="ctr"/>
              <a:r>
                <a:rPr lang="en-US" sz="1800" dirty="0" smtClean="0"/>
                <a:t>6</a:t>
              </a:r>
              <a:endParaRPr lang="en-US" sz="1800" dirty="0"/>
            </a:p>
          </p:txBody>
        </p:sp>
        <p:sp>
          <p:nvSpPr>
            <p:cNvPr id="19" name="TextBox 18"/>
            <p:cNvSpPr txBox="1"/>
            <p:nvPr/>
          </p:nvSpPr>
          <p:spPr>
            <a:xfrm>
              <a:off x="5257800" y="2970212"/>
              <a:ext cx="1371600" cy="457200"/>
            </a:xfrm>
            <a:prstGeom prst="rect">
              <a:avLst/>
            </a:prstGeom>
            <a:noFill/>
            <a:ln>
              <a:noFill/>
            </a:ln>
          </p:spPr>
          <p:txBody>
            <a:bodyPr wrap="square" lIns="0" tIns="0" rIns="0" bIns="0" rtlCol="0" anchor="ctr" anchorCtr="0">
              <a:noAutofit/>
            </a:bodyPr>
            <a:lstStyle/>
            <a:p>
              <a:pPr algn="ctr"/>
              <a:r>
                <a:rPr lang="en-US" sz="1800" dirty="0" smtClean="0"/>
                <a:t>4</a:t>
              </a:r>
              <a:endParaRPr lang="en-US" sz="1800" dirty="0"/>
            </a:p>
          </p:txBody>
        </p:sp>
        <p:sp>
          <p:nvSpPr>
            <p:cNvPr id="21" name="TextBox 20"/>
            <p:cNvSpPr txBox="1"/>
            <p:nvPr/>
          </p:nvSpPr>
          <p:spPr>
            <a:xfrm>
              <a:off x="3886200" y="3427412"/>
              <a:ext cx="1371600" cy="457200"/>
            </a:xfrm>
            <a:prstGeom prst="rect">
              <a:avLst/>
            </a:prstGeom>
            <a:noFill/>
            <a:ln>
              <a:noFill/>
            </a:ln>
          </p:spPr>
          <p:txBody>
            <a:bodyPr wrap="square" lIns="0" tIns="0" rIns="0" bIns="0" rtlCol="0" anchor="ctr" anchorCtr="0">
              <a:noAutofit/>
            </a:bodyPr>
            <a:lstStyle/>
            <a:p>
              <a:pPr algn="ctr"/>
              <a:r>
                <a:rPr lang="en-US" sz="1800" dirty="0" smtClean="0"/>
                <a:t>Custom</a:t>
              </a:r>
            </a:p>
            <a:p>
              <a:pPr algn="ctr"/>
              <a:r>
                <a:rPr lang="en-US" sz="1800" dirty="0" smtClean="0"/>
                <a:t>3D Torus</a:t>
              </a:r>
              <a:endParaRPr lang="en-US" sz="1800" dirty="0"/>
            </a:p>
          </p:txBody>
        </p:sp>
        <p:sp>
          <p:nvSpPr>
            <p:cNvPr id="22" name="TextBox 21"/>
            <p:cNvSpPr txBox="1"/>
            <p:nvPr/>
          </p:nvSpPr>
          <p:spPr>
            <a:xfrm>
              <a:off x="1143000" y="3427412"/>
              <a:ext cx="2667000" cy="457200"/>
            </a:xfrm>
            <a:prstGeom prst="rect">
              <a:avLst/>
            </a:prstGeom>
            <a:noFill/>
            <a:ln>
              <a:noFill/>
            </a:ln>
          </p:spPr>
          <p:txBody>
            <a:bodyPr wrap="square" lIns="0" tIns="0" rIns="0" bIns="0" rtlCol="0" anchor="ctr" anchorCtr="0">
              <a:noAutofit/>
            </a:bodyPr>
            <a:lstStyle/>
            <a:p>
              <a:pPr algn="r"/>
              <a:r>
                <a:rPr lang="en-US" sz="1800" dirty="0" smtClean="0"/>
                <a:t>Interconnect</a:t>
              </a:r>
              <a:endParaRPr lang="en-US" sz="1800" dirty="0"/>
            </a:p>
          </p:txBody>
        </p:sp>
        <p:sp>
          <p:nvSpPr>
            <p:cNvPr id="23" name="TextBox 22"/>
            <p:cNvSpPr txBox="1"/>
            <p:nvPr/>
          </p:nvSpPr>
          <p:spPr>
            <a:xfrm>
              <a:off x="6629400" y="3427412"/>
              <a:ext cx="1371600" cy="457200"/>
            </a:xfrm>
            <a:prstGeom prst="rect">
              <a:avLst/>
            </a:prstGeom>
            <a:noFill/>
            <a:ln>
              <a:noFill/>
            </a:ln>
          </p:spPr>
          <p:txBody>
            <a:bodyPr wrap="square" lIns="0" tIns="0" rIns="0" bIns="0" rtlCol="0" anchor="ctr" anchorCtr="0">
              <a:noAutofit/>
            </a:bodyPr>
            <a:lstStyle/>
            <a:p>
              <a:pPr algn="ctr"/>
              <a:r>
                <a:rPr lang="en-US" sz="1800" dirty="0" smtClean="0"/>
                <a:t>Gemini</a:t>
              </a:r>
            </a:p>
            <a:p>
              <a:pPr algn="ctr"/>
              <a:r>
                <a:rPr lang="en-US" sz="1800" dirty="0" smtClean="0"/>
                <a:t>3D Torus</a:t>
              </a:r>
              <a:endParaRPr lang="en-US" sz="1800" dirty="0"/>
            </a:p>
          </p:txBody>
        </p:sp>
        <p:sp>
          <p:nvSpPr>
            <p:cNvPr id="24" name="TextBox 23"/>
            <p:cNvSpPr txBox="1"/>
            <p:nvPr/>
          </p:nvSpPr>
          <p:spPr>
            <a:xfrm>
              <a:off x="5257800" y="3427412"/>
              <a:ext cx="1371600" cy="457200"/>
            </a:xfrm>
            <a:prstGeom prst="rect">
              <a:avLst/>
            </a:prstGeom>
            <a:noFill/>
            <a:ln>
              <a:noFill/>
            </a:ln>
          </p:spPr>
          <p:txBody>
            <a:bodyPr wrap="square" lIns="0" tIns="0" rIns="0" bIns="0" rtlCol="0" anchor="ctr" anchorCtr="0">
              <a:noAutofit/>
            </a:bodyPr>
            <a:lstStyle/>
            <a:p>
              <a:pPr algn="ctr"/>
              <a:r>
                <a:rPr lang="en-US" sz="1800" dirty="0" smtClean="0"/>
                <a:t>SeaStar2</a:t>
              </a:r>
            </a:p>
            <a:p>
              <a:pPr algn="ctr"/>
              <a:r>
                <a:rPr lang="en-US" sz="1800" dirty="0" smtClean="0"/>
                <a:t>3D Torus</a:t>
              </a:r>
              <a:endParaRPr lang="en-US" sz="1800" dirty="0"/>
            </a:p>
          </p:txBody>
        </p:sp>
        <p:sp>
          <p:nvSpPr>
            <p:cNvPr id="26" name="TextBox 25"/>
            <p:cNvSpPr txBox="1"/>
            <p:nvPr/>
          </p:nvSpPr>
          <p:spPr>
            <a:xfrm>
              <a:off x="3886200" y="3884612"/>
              <a:ext cx="1371600" cy="457200"/>
            </a:xfrm>
            <a:prstGeom prst="rect">
              <a:avLst/>
            </a:prstGeom>
            <a:noFill/>
            <a:ln>
              <a:noFill/>
            </a:ln>
          </p:spPr>
          <p:txBody>
            <a:bodyPr wrap="square" lIns="0" tIns="0" rIns="0" bIns="0" rtlCol="0" anchor="ctr" anchorCtr="0">
              <a:noAutofit/>
            </a:bodyPr>
            <a:lstStyle/>
            <a:p>
              <a:pPr algn="ctr"/>
              <a:r>
                <a:rPr lang="en-US" sz="1800" dirty="0" smtClean="0"/>
                <a:t>3.4</a:t>
              </a:r>
              <a:endParaRPr lang="en-US" sz="1800" dirty="0"/>
            </a:p>
          </p:txBody>
        </p:sp>
        <p:sp>
          <p:nvSpPr>
            <p:cNvPr id="27" name="TextBox 26"/>
            <p:cNvSpPr txBox="1"/>
            <p:nvPr/>
          </p:nvSpPr>
          <p:spPr>
            <a:xfrm>
              <a:off x="1143000" y="3884612"/>
              <a:ext cx="2667000" cy="457200"/>
            </a:xfrm>
            <a:prstGeom prst="rect">
              <a:avLst/>
            </a:prstGeom>
            <a:noFill/>
            <a:ln>
              <a:noFill/>
            </a:ln>
          </p:spPr>
          <p:txBody>
            <a:bodyPr wrap="square" lIns="0" tIns="0" rIns="0" bIns="0" rtlCol="0" anchor="ctr" anchorCtr="0">
              <a:noAutofit/>
            </a:bodyPr>
            <a:lstStyle/>
            <a:p>
              <a:pPr algn="r"/>
              <a:r>
                <a:rPr lang="en-US" sz="1800" dirty="0" err="1" smtClean="0"/>
                <a:t>Gflop/s</a:t>
              </a:r>
              <a:r>
                <a:rPr lang="en-US" sz="1800" dirty="0" smtClean="0"/>
                <a:t> per core</a:t>
              </a:r>
              <a:endParaRPr lang="en-US" sz="1800" dirty="0"/>
            </a:p>
          </p:txBody>
        </p:sp>
        <p:sp>
          <p:nvSpPr>
            <p:cNvPr id="28" name="TextBox 27"/>
            <p:cNvSpPr txBox="1"/>
            <p:nvPr/>
          </p:nvSpPr>
          <p:spPr>
            <a:xfrm>
              <a:off x="6629400" y="3884612"/>
              <a:ext cx="1371600" cy="457200"/>
            </a:xfrm>
            <a:prstGeom prst="rect">
              <a:avLst/>
            </a:prstGeom>
            <a:noFill/>
            <a:ln>
              <a:noFill/>
            </a:ln>
          </p:spPr>
          <p:txBody>
            <a:bodyPr wrap="square" lIns="0" tIns="0" rIns="0" bIns="0" rtlCol="0" anchor="ctr" anchorCtr="0">
              <a:noAutofit/>
            </a:bodyPr>
            <a:lstStyle/>
            <a:p>
              <a:pPr algn="ctr"/>
              <a:r>
                <a:rPr lang="en-US" sz="1800" dirty="0" smtClean="0"/>
                <a:t>8.4</a:t>
              </a:r>
              <a:endParaRPr lang="en-US" sz="1800" dirty="0"/>
            </a:p>
          </p:txBody>
        </p:sp>
        <p:sp>
          <p:nvSpPr>
            <p:cNvPr id="29" name="TextBox 28"/>
            <p:cNvSpPr txBox="1"/>
            <p:nvPr/>
          </p:nvSpPr>
          <p:spPr>
            <a:xfrm>
              <a:off x="5257800" y="3884612"/>
              <a:ext cx="1371600" cy="457200"/>
            </a:xfrm>
            <a:prstGeom prst="rect">
              <a:avLst/>
            </a:prstGeom>
            <a:noFill/>
            <a:ln>
              <a:noFill/>
            </a:ln>
          </p:spPr>
          <p:txBody>
            <a:bodyPr wrap="square" lIns="0" tIns="0" rIns="0" bIns="0" rtlCol="0" anchor="ctr" anchorCtr="0">
              <a:noAutofit/>
            </a:bodyPr>
            <a:lstStyle/>
            <a:p>
              <a:pPr algn="ctr"/>
              <a:r>
                <a:rPr lang="en-US" sz="1800" dirty="0" smtClean="0"/>
                <a:t>9.2</a:t>
              </a:r>
              <a:endParaRPr lang="en-US" sz="1800" dirty="0"/>
            </a:p>
          </p:txBody>
        </p:sp>
        <p:sp>
          <p:nvSpPr>
            <p:cNvPr id="31" name="TextBox 30"/>
            <p:cNvSpPr txBox="1"/>
            <p:nvPr/>
          </p:nvSpPr>
          <p:spPr>
            <a:xfrm>
              <a:off x="3886200" y="4341812"/>
              <a:ext cx="1371600" cy="457200"/>
            </a:xfrm>
            <a:prstGeom prst="rect">
              <a:avLst/>
            </a:prstGeom>
            <a:noFill/>
            <a:ln>
              <a:noFill/>
            </a:ln>
          </p:spPr>
          <p:txBody>
            <a:bodyPr wrap="square" lIns="0" tIns="0" rIns="0" bIns="0" rtlCol="0" anchor="ctr" anchorCtr="0">
              <a:noAutofit/>
            </a:bodyPr>
            <a:lstStyle/>
            <a:p>
              <a:pPr algn="ctr"/>
              <a:r>
                <a:rPr lang="en-US" sz="1800" dirty="0" smtClean="0"/>
                <a:t>2.07</a:t>
              </a:r>
              <a:endParaRPr lang="en-US" sz="1800" dirty="0"/>
            </a:p>
          </p:txBody>
        </p:sp>
        <p:sp>
          <p:nvSpPr>
            <p:cNvPr id="32" name="TextBox 31"/>
            <p:cNvSpPr txBox="1"/>
            <p:nvPr/>
          </p:nvSpPr>
          <p:spPr>
            <a:xfrm>
              <a:off x="1143000" y="4341812"/>
              <a:ext cx="2667000" cy="457200"/>
            </a:xfrm>
            <a:prstGeom prst="rect">
              <a:avLst/>
            </a:prstGeom>
            <a:noFill/>
            <a:ln>
              <a:noFill/>
            </a:ln>
          </p:spPr>
          <p:txBody>
            <a:bodyPr wrap="square" lIns="0" tIns="0" rIns="0" bIns="0" rtlCol="0" anchor="ctr" anchorCtr="0">
              <a:noAutofit/>
            </a:bodyPr>
            <a:lstStyle/>
            <a:p>
              <a:pPr algn="r"/>
              <a:r>
                <a:rPr lang="en-US" sz="1800" dirty="0" smtClean="0"/>
                <a:t>DRAM GB/</a:t>
              </a:r>
              <a:r>
                <a:rPr lang="en-US" sz="1800" dirty="0" err="1" smtClean="0"/>
                <a:t>s</a:t>
              </a:r>
              <a:r>
                <a:rPr lang="en-US" sz="1800" dirty="0" smtClean="0"/>
                <a:t> per core</a:t>
              </a:r>
              <a:endParaRPr lang="en-US" sz="1800" dirty="0"/>
            </a:p>
          </p:txBody>
        </p:sp>
        <p:sp>
          <p:nvSpPr>
            <p:cNvPr id="33" name="TextBox 32"/>
            <p:cNvSpPr txBox="1"/>
            <p:nvPr/>
          </p:nvSpPr>
          <p:spPr>
            <a:xfrm>
              <a:off x="6629400" y="4341812"/>
              <a:ext cx="1371600" cy="457200"/>
            </a:xfrm>
            <a:prstGeom prst="rect">
              <a:avLst/>
            </a:prstGeom>
            <a:noFill/>
            <a:ln>
              <a:noFill/>
            </a:ln>
          </p:spPr>
          <p:txBody>
            <a:bodyPr wrap="square" lIns="0" tIns="0" rIns="0" bIns="0" rtlCol="0" anchor="ctr" anchorCtr="0">
              <a:noAutofit/>
            </a:bodyPr>
            <a:lstStyle/>
            <a:p>
              <a:pPr algn="ctr"/>
              <a:r>
                <a:rPr lang="en-US" sz="1800" dirty="0" smtClean="0"/>
                <a:t>2.05</a:t>
              </a:r>
              <a:endParaRPr lang="en-US" sz="1800" dirty="0"/>
            </a:p>
          </p:txBody>
        </p:sp>
        <p:sp>
          <p:nvSpPr>
            <p:cNvPr id="34" name="TextBox 33"/>
            <p:cNvSpPr txBox="1"/>
            <p:nvPr/>
          </p:nvSpPr>
          <p:spPr>
            <a:xfrm>
              <a:off x="5257800" y="4341812"/>
              <a:ext cx="1371600" cy="457200"/>
            </a:xfrm>
            <a:prstGeom prst="rect">
              <a:avLst/>
            </a:prstGeom>
            <a:noFill/>
            <a:ln>
              <a:noFill/>
            </a:ln>
          </p:spPr>
          <p:txBody>
            <a:bodyPr wrap="square" lIns="0" tIns="0" rIns="0" bIns="0" rtlCol="0" anchor="ctr" anchorCtr="0">
              <a:noAutofit/>
            </a:bodyPr>
            <a:lstStyle/>
            <a:p>
              <a:pPr algn="ctr"/>
              <a:r>
                <a:rPr lang="en-US" sz="1800" dirty="0" smtClean="0"/>
                <a:t>2.1</a:t>
              </a:r>
              <a:endParaRPr lang="en-US" sz="1800" dirty="0"/>
            </a:p>
          </p:txBody>
        </p:sp>
        <p:sp>
          <p:nvSpPr>
            <p:cNvPr id="36" name="TextBox 35"/>
            <p:cNvSpPr txBox="1"/>
            <p:nvPr/>
          </p:nvSpPr>
          <p:spPr>
            <a:xfrm>
              <a:off x="3886200" y="5713412"/>
              <a:ext cx="1371600" cy="457200"/>
            </a:xfrm>
            <a:prstGeom prst="rect">
              <a:avLst/>
            </a:prstGeom>
            <a:noFill/>
            <a:ln>
              <a:noFill/>
            </a:ln>
          </p:spPr>
          <p:txBody>
            <a:bodyPr wrap="square" lIns="0" tIns="0" rIns="0" bIns="0" rtlCol="0" anchor="ctr" anchorCtr="0">
              <a:noAutofit/>
            </a:bodyPr>
            <a:lstStyle/>
            <a:p>
              <a:pPr algn="ctr"/>
              <a:r>
                <a:rPr lang="en-US" sz="1800" dirty="0" smtClean="0"/>
                <a:t>7.7W</a:t>
              </a:r>
              <a:endParaRPr lang="en-US" sz="1800" dirty="0"/>
            </a:p>
          </p:txBody>
        </p:sp>
        <p:sp>
          <p:nvSpPr>
            <p:cNvPr id="37" name="TextBox 36"/>
            <p:cNvSpPr txBox="1"/>
            <p:nvPr/>
          </p:nvSpPr>
          <p:spPr>
            <a:xfrm>
              <a:off x="1143000" y="5713412"/>
              <a:ext cx="2667000" cy="457200"/>
            </a:xfrm>
            <a:prstGeom prst="rect">
              <a:avLst/>
            </a:prstGeom>
            <a:noFill/>
            <a:ln>
              <a:noFill/>
            </a:ln>
          </p:spPr>
          <p:txBody>
            <a:bodyPr wrap="square" lIns="0" tIns="0" rIns="0" bIns="0" rtlCol="0" anchor="ctr" anchorCtr="0">
              <a:noAutofit/>
            </a:bodyPr>
            <a:lstStyle/>
            <a:p>
              <a:pPr algn="r"/>
              <a:r>
                <a:rPr lang="en-US" sz="1800" dirty="0" smtClean="0"/>
                <a:t>Node power per core</a:t>
              </a:r>
              <a:r>
                <a:rPr lang="en-US" sz="1800" baseline="30000" dirty="0" smtClean="0"/>
                <a:t>1</a:t>
              </a:r>
              <a:endParaRPr lang="en-US" sz="1800" baseline="30000" dirty="0"/>
            </a:p>
          </p:txBody>
        </p:sp>
        <p:sp>
          <p:nvSpPr>
            <p:cNvPr id="38" name="TextBox 37"/>
            <p:cNvSpPr txBox="1"/>
            <p:nvPr/>
          </p:nvSpPr>
          <p:spPr>
            <a:xfrm>
              <a:off x="6629400" y="5713412"/>
              <a:ext cx="1371600" cy="457200"/>
            </a:xfrm>
            <a:prstGeom prst="rect">
              <a:avLst/>
            </a:prstGeom>
            <a:noFill/>
            <a:ln>
              <a:noFill/>
            </a:ln>
          </p:spPr>
          <p:txBody>
            <a:bodyPr wrap="square" lIns="0" tIns="0" rIns="0" bIns="0" rtlCol="0" anchor="ctr" anchorCtr="0">
              <a:noAutofit/>
            </a:bodyPr>
            <a:lstStyle/>
            <a:p>
              <a:pPr algn="ctr"/>
              <a:r>
                <a:rPr lang="en-US" sz="1800" dirty="0" smtClean="0"/>
                <a:t>19W</a:t>
              </a:r>
              <a:endParaRPr lang="en-US" sz="1800" dirty="0"/>
            </a:p>
          </p:txBody>
        </p:sp>
        <p:sp>
          <p:nvSpPr>
            <p:cNvPr id="39" name="TextBox 38"/>
            <p:cNvSpPr txBox="1"/>
            <p:nvPr/>
          </p:nvSpPr>
          <p:spPr>
            <a:xfrm>
              <a:off x="5257800" y="5713412"/>
              <a:ext cx="1371600" cy="457200"/>
            </a:xfrm>
            <a:prstGeom prst="rect">
              <a:avLst/>
            </a:prstGeom>
            <a:noFill/>
            <a:ln>
              <a:noFill/>
            </a:ln>
          </p:spPr>
          <p:txBody>
            <a:bodyPr wrap="square" lIns="0" tIns="0" rIns="0" bIns="0" rtlCol="0" anchor="ctr" anchorCtr="0">
              <a:noAutofit/>
            </a:bodyPr>
            <a:lstStyle/>
            <a:p>
              <a:pPr algn="ctr"/>
              <a:r>
                <a:rPr lang="en-US" sz="1800" dirty="0" smtClean="0"/>
                <a:t>30W</a:t>
              </a:r>
              <a:endParaRPr lang="en-US" sz="1800" dirty="0"/>
            </a:p>
          </p:txBody>
        </p:sp>
        <p:sp>
          <p:nvSpPr>
            <p:cNvPr id="40" name="TextBox 39"/>
            <p:cNvSpPr txBox="1"/>
            <p:nvPr/>
          </p:nvSpPr>
          <p:spPr>
            <a:xfrm>
              <a:off x="3886200" y="4799012"/>
              <a:ext cx="1371600" cy="457200"/>
            </a:xfrm>
            <a:prstGeom prst="rect">
              <a:avLst/>
            </a:prstGeom>
            <a:noFill/>
            <a:ln>
              <a:noFill/>
            </a:ln>
          </p:spPr>
          <p:txBody>
            <a:bodyPr wrap="square" lIns="0" tIns="0" rIns="0" bIns="0" rtlCol="0" anchor="ctr" anchorCtr="0">
              <a:noAutofit/>
            </a:bodyPr>
            <a:lstStyle/>
            <a:p>
              <a:pPr algn="ctr"/>
              <a:r>
                <a:rPr lang="en-US" sz="1800" dirty="0" smtClean="0"/>
                <a:t>32KB</a:t>
              </a:r>
              <a:endParaRPr lang="en-US" sz="1800" dirty="0"/>
            </a:p>
          </p:txBody>
        </p:sp>
        <p:sp>
          <p:nvSpPr>
            <p:cNvPr id="41" name="TextBox 40"/>
            <p:cNvSpPr txBox="1"/>
            <p:nvPr/>
          </p:nvSpPr>
          <p:spPr>
            <a:xfrm>
              <a:off x="1143000" y="4799012"/>
              <a:ext cx="2667000" cy="457200"/>
            </a:xfrm>
            <a:prstGeom prst="rect">
              <a:avLst/>
            </a:prstGeom>
            <a:noFill/>
            <a:ln>
              <a:noFill/>
            </a:ln>
          </p:spPr>
          <p:txBody>
            <a:bodyPr wrap="square" lIns="0" tIns="0" rIns="0" bIns="0" rtlCol="0" anchor="ctr" anchorCtr="0">
              <a:noAutofit/>
            </a:bodyPr>
            <a:lstStyle/>
            <a:p>
              <a:pPr algn="r"/>
              <a:r>
                <a:rPr lang="en-US" sz="1800" dirty="0" smtClean="0"/>
                <a:t>Private cache per core</a:t>
              </a:r>
              <a:endParaRPr lang="en-US" sz="1800" dirty="0"/>
            </a:p>
          </p:txBody>
        </p:sp>
        <p:sp>
          <p:nvSpPr>
            <p:cNvPr id="42" name="TextBox 41"/>
            <p:cNvSpPr txBox="1"/>
            <p:nvPr/>
          </p:nvSpPr>
          <p:spPr>
            <a:xfrm>
              <a:off x="6629400" y="4799012"/>
              <a:ext cx="1371600" cy="457200"/>
            </a:xfrm>
            <a:prstGeom prst="rect">
              <a:avLst/>
            </a:prstGeom>
            <a:noFill/>
            <a:ln>
              <a:noFill/>
            </a:ln>
          </p:spPr>
          <p:txBody>
            <a:bodyPr wrap="square" lIns="0" tIns="0" rIns="0" bIns="0" rtlCol="0" anchor="ctr" anchorCtr="0">
              <a:noAutofit/>
            </a:bodyPr>
            <a:lstStyle/>
            <a:p>
              <a:pPr algn="ctr"/>
              <a:r>
                <a:rPr lang="en-US" sz="1800" dirty="0" smtClean="0"/>
                <a:t>64+512KB</a:t>
              </a:r>
              <a:endParaRPr lang="en-US" sz="1800" dirty="0"/>
            </a:p>
          </p:txBody>
        </p:sp>
        <p:sp>
          <p:nvSpPr>
            <p:cNvPr id="43" name="TextBox 42"/>
            <p:cNvSpPr txBox="1"/>
            <p:nvPr/>
          </p:nvSpPr>
          <p:spPr>
            <a:xfrm>
              <a:off x="5257800" y="4799012"/>
              <a:ext cx="1371600" cy="457200"/>
            </a:xfrm>
            <a:prstGeom prst="rect">
              <a:avLst/>
            </a:prstGeom>
            <a:noFill/>
            <a:ln>
              <a:noFill/>
            </a:ln>
          </p:spPr>
          <p:txBody>
            <a:bodyPr wrap="square" lIns="0" tIns="0" rIns="0" bIns="0" rtlCol="0" anchor="ctr" anchorCtr="0">
              <a:noAutofit/>
            </a:bodyPr>
            <a:lstStyle/>
            <a:p>
              <a:pPr algn="ctr"/>
              <a:r>
                <a:rPr lang="en-US" sz="1800" dirty="0" smtClean="0"/>
                <a:t>64+512KB</a:t>
              </a:r>
              <a:endParaRPr lang="en-US" sz="1800" dirty="0"/>
            </a:p>
          </p:txBody>
        </p:sp>
        <p:sp>
          <p:nvSpPr>
            <p:cNvPr id="44" name="TextBox 43"/>
            <p:cNvSpPr txBox="1"/>
            <p:nvPr/>
          </p:nvSpPr>
          <p:spPr>
            <a:xfrm>
              <a:off x="3886200" y="5256212"/>
              <a:ext cx="1371600" cy="457200"/>
            </a:xfrm>
            <a:prstGeom prst="rect">
              <a:avLst/>
            </a:prstGeom>
            <a:noFill/>
            <a:ln>
              <a:noFill/>
            </a:ln>
          </p:spPr>
          <p:txBody>
            <a:bodyPr wrap="square" lIns="0" tIns="0" rIns="0" bIns="0" rtlCol="0" anchor="ctr" anchorCtr="0">
              <a:noAutofit/>
            </a:bodyPr>
            <a:lstStyle/>
            <a:p>
              <a:pPr algn="ctr"/>
              <a:r>
                <a:rPr lang="en-US" sz="1800" dirty="0" smtClean="0"/>
                <a:t>2MB</a:t>
              </a:r>
              <a:endParaRPr lang="en-US" sz="1800" dirty="0"/>
            </a:p>
          </p:txBody>
        </p:sp>
        <p:sp>
          <p:nvSpPr>
            <p:cNvPr id="45" name="TextBox 44"/>
            <p:cNvSpPr txBox="1"/>
            <p:nvPr/>
          </p:nvSpPr>
          <p:spPr>
            <a:xfrm>
              <a:off x="1143000" y="5256212"/>
              <a:ext cx="2667000" cy="457200"/>
            </a:xfrm>
            <a:prstGeom prst="rect">
              <a:avLst/>
            </a:prstGeom>
            <a:noFill/>
            <a:ln>
              <a:noFill/>
            </a:ln>
          </p:spPr>
          <p:txBody>
            <a:bodyPr wrap="square" lIns="0" tIns="0" rIns="0" bIns="0" rtlCol="0" anchor="ctr" anchorCtr="0">
              <a:noAutofit/>
            </a:bodyPr>
            <a:lstStyle/>
            <a:p>
              <a:pPr algn="r"/>
              <a:r>
                <a:rPr lang="en-US" sz="1800" dirty="0" smtClean="0"/>
                <a:t>LLC cache per core</a:t>
              </a:r>
              <a:endParaRPr lang="en-US" sz="1800" dirty="0"/>
            </a:p>
          </p:txBody>
        </p:sp>
        <p:sp>
          <p:nvSpPr>
            <p:cNvPr id="46" name="TextBox 45"/>
            <p:cNvSpPr txBox="1"/>
            <p:nvPr/>
          </p:nvSpPr>
          <p:spPr>
            <a:xfrm>
              <a:off x="6629400" y="5256212"/>
              <a:ext cx="1371600" cy="457200"/>
            </a:xfrm>
            <a:prstGeom prst="rect">
              <a:avLst/>
            </a:prstGeom>
            <a:noFill/>
            <a:ln>
              <a:noFill/>
            </a:ln>
          </p:spPr>
          <p:txBody>
            <a:bodyPr wrap="square" lIns="0" tIns="0" rIns="0" bIns="0" rtlCol="0" anchor="ctr" anchorCtr="0">
              <a:noAutofit/>
            </a:bodyPr>
            <a:lstStyle/>
            <a:p>
              <a:pPr algn="ctr"/>
              <a:r>
                <a:rPr lang="en-US" sz="1800" dirty="0" smtClean="0"/>
                <a:t>1MB</a:t>
              </a:r>
              <a:endParaRPr lang="en-US" sz="1800" dirty="0"/>
            </a:p>
          </p:txBody>
        </p:sp>
        <p:sp>
          <p:nvSpPr>
            <p:cNvPr id="47" name="TextBox 46"/>
            <p:cNvSpPr txBox="1"/>
            <p:nvPr/>
          </p:nvSpPr>
          <p:spPr>
            <a:xfrm>
              <a:off x="5257800" y="5256212"/>
              <a:ext cx="1371600" cy="457200"/>
            </a:xfrm>
            <a:prstGeom prst="rect">
              <a:avLst/>
            </a:prstGeom>
            <a:noFill/>
            <a:ln>
              <a:noFill/>
            </a:ln>
          </p:spPr>
          <p:txBody>
            <a:bodyPr wrap="square" lIns="0" tIns="0" rIns="0" bIns="0" rtlCol="0" anchor="ctr" anchorCtr="0">
              <a:noAutofit/>
            </a:bodyPr>
            <a:lstStyle/>
            <a:p>
              <a:pPr algn="ctr"/>
              <a:r>
                <a:rPr lang="en-US" sz="1800" dirty="0" smtClean="0"/>
                <a:t>512KB</a:t>
              </a:r>
              <a:endParaRPr lang="en-US" sz="1800" dirty="0"/>
            </a:p>
          </p:txBody>
        </p:sp>
        <p:cxnSp>
          <p:nvCxnSpPr>
            <p:cNvPr id="49" name="Straight Connector 48"/>
            <p:cNvCxnSpPr/>
            <p:nvPr/>
          </p:nvCxnSpPr>
          <p:spPr bwMode="auto">
            <a:xfrm>
              <a:off x="1143000" y="2511424"/>
              <a:ext cx="68580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0" name="Straight Connector 49"/>
            <p:cNvCxnSpPr/>
            <p:nvPr/>
          </p:nvCxnSpPr>
          <p:spPr bwMode="auto">
            <a:xfrm>
              <a:off x="1143000" y="3960812"/>
              <a:ext cx="68580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1" name="Straight Connector 50"/>
            <p:cNvCxnSpPr/>
            <p:nvPr/>
          </p:nvCxnSpPr>
          <p:spPr bwMode="auto">
            <a:xfrm>
              <a:off x="1143000" y="6170612"/>
              <a:ext cx="68580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52" name="TextBox 51"/>
            <p:cNvSpPr txBox="1"/>
            <p:nvPr/>
          </p:nvSpPr>
          <p:spPr>
            <a:xfrm>
              <a:off x="5257800" y="6172200"/>
              <a:ext cx="2743200" cy="228600"/>
            </a:xfrm>
            <a:prstGeom prst="rect">
              <a:avLst/>
            </a:prstGeom>
            <a:noFill/>
            <a:ln>
              <a:noFill/>
            </a:ln>
          </p:spPr>
          <p:txBody>
            <a:bodyPr wrap="square" lIns="0" tIns="0" rIns="0" bIns="0" rtlCol="0" anchor="ctr" anchorCtr="0">
              <a:noAutofit/>
            </a:bodyPr>
            <a:lstStyle/>
            <a:p>
              <a:pPr algn="r"/>
              <a:r>
                <a:rPr lang="en-US" sz="1200" baseline="30000" dirty="0" smtClean="0"/>
                <a:t>1</a:t>
              </a:r>
              <a:r>
                <a:rPr lang="en-US" sz="1200" dirty="0" smtClean="0"/>
                <a:t>Based on top500</a:t>
              </a:r>
              <a:endParaRPr lang="en-US" sz="1200" baseline="30000" dirty="0"/>
            </a:p>
          </p:txBody>
        </p:sp>
      </p:grpSp>
      <p:grpSp>
        <p:nvGrpSpPr>
          <p:cNvPr id="9" name="Group 55"/>
          <p:cNvGrpSpPr/>
          <p:nvPr/>
        </p:nvGrpSpPr>
        <p:grpSpPr>
          <a:xfrm>
            <a:off x="4267200" y="5257800"/>
            <a:ext cx="4876800" cy="914400"/>
            <a:chOff x="4267200" y="5257800"/>
            <a:chExt cx="4876800" cy="914400"/>
          </a:xfrm>
        </p:grpSpPr>
        <p:sp>
          <p:nvSpPr>
            <p:cNvPr id="48" name="Rounded Rectangle 47"/>
            <p:cNvSpPr/>
            <p:nvPr/>
          </p:nvSpPr>
          <p:spPr bwMode="auto">
            <a:xfrm>
              <a:off x="4267200" y="5715000"/>
              <a:ext cx="609600" cy="457200"/>
            </a:xfrm>
            <a:prstGeom prst="roundRect">
              <a:avLst/>
            </a:prstGeom>
            <a:solidFill>
              <a:srgbClr val="0000FF">
                <a:alpha val="25000"/>
              </a:srgbClr>
            </a:solidFill>
            <a:ln w="9525" cap="flat" cmpd="sng" algn="ctr">
              <a:solidFill>
                <a:srgbClr val="0000FF">
                  <a:alpha val="75000"/>
                </a:srgbClr>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rgbClr val="0000FF"/>
                </a:solidFill>
                <a:effectLst/>
                <a:latin typeface="Arial" pitchFamily="-110" charset="0"/>
                <a:ea typeface="ＭＳ Ｐゴシック" pitchFamily="-110" charset="-128"/>
                <a:cs typeface="ＭＳ Ｐゴシック" pitchFamily="-110" charset="-128"/>
              </a:endParaRPr>
            </a:p>
          </p:txBody>
        </p:sp>
        <p:cxnSp>
          <p:nvCxnSpPr>
            <p:cNvPr id="54" name="Straight Connector 53"/>
            <p:cNvCxnSpPr/>
            <p:nvPr/>
          </p:nvCxnSpPr>
          <p:spPr bwMode="auto">
            <a:xfrm rot="5400000" flipH="1" flipV="1">
              <a:off x="4800600" y="5562600"/>
              <a:ext cx="228600" cy="228600"/>
            </a:xfrm>
            <a:prstGeom prst="line">
              <a:avLst/>
            </a:prstGeom>
            <a:solidFill>
              <a:schemeClr val="accent1"/>
            </a:solidFill>
            <a:ln w="19050" cap="flat" cmpd="sng" algn="ctr">
              <a:solidFill>
                <a:srgbClr val="0000FF"/>
              </a:solidFill>
              <a:prstDash val="solid"/>
              <a:round/>
              <a:headEnd type="none" w="med" len="med"/>
              <a:tailEnd type="none" w="med" len="med"/>
            </a:ln>
            <a:effectLst/>
          </p:spPr>
        </p:cxnSp>
        <p:sp>
          <p:nvSpPr>
            <p:cNvPr id="55" name="TextBox 54"/>
            <p:cNvSpPr txBox="1"/>
            <p:nvPr/>
          </p:nvSpPr>
          <p:spPr>
            <a:xfrm>
              <a:off x="5029200" y="5257800"/>
              <a:ext cx="4114800" cy="457200"/>
            </a:xfrm>
            <a:prstGeom prst="rect">
              <a:avLst/>
            </a:prstGeom>
            <a:noFill/>
            <a:ln>
              <a:noFill/>
            </a:ln>
          </p:spPr>
          <p:txBody>
            <a:bodyPr wrap="square" lIns="0" tIns="0" rIns="0" bIns="0" rtlCol="0" anchor="ctr" anchorCtr="0">
              <a:noAutofit/>
            </a:bodyPr>
            <a:lstStyle/>
            <a:p>
              <a:r>
                <a:rPr lang="en-US" b="1" dirty="0" smtClean="0">
                  <a:solidFill>
                    <a:srgbClr val="0000FF"/>
                  </a:solidFill>
                  <a:effectLst>
                    <a:glow rad="317500">
                      <a:schemeClr val="bg1"/>
                    </a:glow>
                  </a:effectLst>
                </a:rPr>
                <a:t>Low power cores = good energy efficiency if we can get performance</a:t>
              </a:r>
              <a:endParaRPr lang="en-US" b="1" dirty="0">
                <a:solidFill>
                  <a:srgbClr val="0000FF"/>
                </a:solidFill>
                <a:effectLst>
                  <a:glow rad="317500">
                    <a:schemeClr val="bg1"/>
                  </a:glow>
                </a:effectLst>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Experimental Methodology</a:t>
            </a:r>
            <a:endParaRPr lang="en-US" dirty="0"/>
          </a:p>
        </p:txBody>
      </p:sp>
      <p:sp>
        <p:nvSpPr>
          <p:cNvPr id="5" name="Subtitle 4"/>
          <p:cNvSpPr>
            <a:spLocks noGrp="1"/>
          </p:cNvSpPr>
          <p:nvPr>
            <p:ph type="subTitle" idx="1"/>
          </p:nvPr>
        </p:nvSpPr>
        <p:spPr/>
        <p:txBody>
          <a:bodyPr/>
          <a:lstStyle/>
          <a:p>
            <a:endParaRPr lang="en-US"/>
          </a:p>
        </p:txBody>
      </p:sp>
      <p:sp>
        <p:nvSpPr>
          <p:cNvPr id="4" name="Slide Number Placeholder 3"/>
          <p:cNvSpPr>
            <a:spLocks noGrp="1"/>
          </p:cNvSpPr>
          <p:nvPr>
            <p:ph type="sldNum" sz="quarter" idx="10"/>
          </p:nvPr>
        </p:nvSpPr>
        <p:spPr/>
        <p:txBody>
          <a:bodyPr/>
          <a:lstStyle/>
          <a:p>
            <a:fld id="{A6688060-3351-004F-BDDD-4D2330D7A48F}"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Methodology</a:t>
            </a:r>
            <a:endParaRPr lang="en-US" dirty="0"/>
          </a:p>
        </p:txBody>
      </p:sp>
      <p:sp>
        <p:nvSpPr>
          <p:cNvPr id="3" name="Content Placeholder 2"/>
          <p:cNvSpPr>
            <a:spLocks noGrp="1"/>
          </p:cNvSpPr>
          <p:nvPr>
            <p:ph idx="1"/>
          </p:nvPr>
        </p:nvSpPr>
        <p:spPr/>
        <p:txBody>
          <a:bodyPr/>
          <a:lstStyle/>
          <a:p>
            <a:r>
              <a:rPr lang="en-US" b="1" dirty="0" smtClean="0"/>
              <a:t>Memory Usage</a:t>
            </a:r>
            <a:r>
              <a:rPr lang="en-US" dirty="0" smtClean="0"/>
              <a:t>: We will explore three different (per node) problem sizes: 96</a:t>
            </a:r>
            <a:r>
              <a:rPr lang="en-US" baseline="30000" dirty="0" smtClean="0"/>
              <a:t>3</a:t>
            </a:r>
            <a:r>
              <a:rPr lang="en-US" dirty="0" smtClean="0"/>
              <a:t>, 144</a:t>
            </a:r>
            <a:r>
              <a:rPr lang="en-US" baseline="30000" dirty="0" smtClean="0"/>
              <a:t>3</a:t>
            </a:r>
            <a:r>
              <a:rPr lang="en-US" dirty="0" smtClean="0"/>
              <a:t>, and 240</a:t>
            </a:r>
            <a:r>
              <a:rPr lang="en-US" baseline="30000" dirty="0" smtClean="0"/>
              <a:t>3</a:t>
            </a:r>
            <a:r>
              <a:rPr lang="en-US" dirty="0" smtClean="0"/>
              <a:t>.  These correspond to using (at least) 1GB, 4GB, and 16GB of DRAM.</a:t>
            </a:r>
          </a:p>
          <a:p>
            <a:endParaRPr lang="en-US" dirty="0" smtClean="0"/>
          </a:p>
          <a:p>
            <a:r>
              <a:rPr lang="en-US" b="1" dirty="0" smtClean="0"/>
              <a:t>Programming Models</a:t>
            </a:r>
            <a:r>
              <a:rPr lang="en-US" dirty="0" smtClean="0"/>
              <a:t>:  We explore the flat MPI, </a:t>
            </a:r>
            <a:r>
              <a:rPr lang="en-US" dirty="0" err="1" smtClean="0"/>
              <a:t>MPI+OpenMP</a:t>
            </a:r>
            <a:r>
              <a:rPr lang="en-US" dirty="0" smtClean="0"/>
              <a:t>, and </a:t>
            </a:r>
            <a:r>
              <a:rPr lang="en-US" dirty="0" err="1" smtClean="0"/>
              <a:t>MPI+Pthreads</a:t>
            </a:r>
            <a:r>
              <a:rPr lang="en-US" dirty="0" smtClean="0"/>
              <a:t> programming models.  </a:t>
            </a:r>
            <a:r>
              <a:rPr lang="en-US" dirty="0" err="1" smtClean="0"/>
              <a:t>OpenMP/Pthread</a:t>
            </a:r>
            <a:r>
              <a:rPr lang="en-US" dirty="0" smtClean="0"/>
              <a:t> comparisons are used to quantify the performance impact from increased productivity.</a:t>
            </a:r>
          </a:p>
          <a:p>
            <a:endParaRPr lang="en-US" dirty="0" smtClean="0"/>
          </a:p>
          <a:p>
            <a:r>
              <a:rPr lang="en-US" b="1" dirty="0" smtClean="0"/>
              <a:t>Scale</a:t>
            </a:r>
            <a:r>
              <a:rPr lang="en-US" dirty="0" smtClean="0"/>
              <a:t>:  We auto-tune at relatively small scale (64 nodes = 1536 cores on Hopper), then evaluate at scale (2K nodes = 49152 cores on Hopper)</a:t>
            </a:r>
          </a:p>
          <a:p>
            <a:endParaRPr lang="en-US" dirty="0" smtClean="0"/>
          </a:p>
          <a:p>
            <a:r>
              <a:rPr lang="en-US" dirty="0" smtClean="0"/>
              <a:t>Note, in every configuration, we always use every core on a node.  That is, as we increase the number of threads per process, we proportionally reduce the number of processes per node.</a:t>
            </a:r>
            <a:endParaRPr lang="en-US"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Performance Optimization</a:t>
            </a:r>
            <a:endParaRPr lang="en-US" dirty="0"/>
          </a:p>
        </p:txBody>
      </p:sp>
      <p:sp>
        <p:nvSpPr>
          <p:cNvPr id="5" name="Subtitle 4"/>
          <p:cNvSpPr>
            <a:spLocks noGrp="1"/>
          </p:cNvSpPr>
          <p:nvPr>
            <p:ph type="subTitle" idx="1"/>
          </p:nvPr>
        </p:nvSpPr>
        <p:spPr/>
        <p:txBody>
          <a:bodyPr/>
          <a:lstStyle/>
          <a:p>
            <a:endParaRPr lang="en-US"/>
          </a:p>
        </p:txBody>
      </p:sp>
      <p:sp>
        <p:nvSpPr>
          <p:cNvPr id="4" name="Slide Number Placeholder 3"/>
          <p:cNvSpPr>
            <a:spLocks noGrp="1"/>
          </p:cNvSpPr>
          <p:nvPr>
            <p:ph type="sldNum" sz="quarter" idx="10"/>
          </p:nvPr>
        </p:nvSpPr>
        <p:spPr/>
        <p:txBody>
          <a:bodyPr/>
          <a:lstStyle/>
          <a:p>
            <a:fld id="{A6688060-3351-004F-BDDD-4D2330D7A48F}"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Management of </a:t>
            </a:r>
            <a:r>
              <a:rPr lang="en-US" b="1" dirty="0" smtClean="0">
                <a:solidFill>
                  <a:srgbClr val="0000FF"/>
                </a:solidFill>
              </a:rPr>
              <a:t>data locality and data movement </a:t>
            </a:r>
            <a:r>
              <a:rPr lang="en-US" dirty="0" smtClean="0"/>
              <a:t>is essential in attaining high performance.</a:t>
            </a:r>
          </a:p>
          <a:p>
            <a:endParaRPr lang="en-US" dirty="0" smtClean="0"/>
          </a:p>
          <a:p>
            <a:r>
              <a:rPr lang="en-US" dirty="0" smtClean="0"/>
              <a:t>However, the subtleties of multicore architectures, deep memory hierarchies, networks, and the randomness of batch job scheduling makes attaining high-performance on large-scale distributed memory applications is increasingly challenging.</a:t>
            </a:r>
          </a:p>
          <a:p>
            <a:endParaRPr lang="en-US" dirty="0" smtClean="0"/>
          </a:p>
          <a:p>
            <a:r>
              <a:rPr lang="en-US" dirty="0" smtClean="0"/>
              <a:t>In this talk, we examine techniques to mitigate these challenges and attain high performance on a plasma physics simulation.</a:t>
            </a:r>
            <a:endParaRPr lang="en-US"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Sequential Optimizations</a:t>
            </a:r>
            <a:endParaRPr lang="en-US" dirty="0"/>
          </a:p>
        </p:txBody>
      </p:sp>
      <p:sp>
        <p:nvSpPr>
          <p:cNvPr id="3" name="Content Placeholder 2"/>
          <p:cNvSpPr>
            <a:spLocks noGrp="1"/>
          </p:cNvSpPr>
          <p:nvPr>
            <p:ph idx="1"/>
          </p:nvPr>
        </p:nvSpPr>
        <p:spPr/>
        <p:txBody>
          <a:bodyPr/>
          <a:lstStyle/>
          <a:p>
            <a:r>
              <a:rPr lang="en-US" b="1" dirty="0" smtClean="0"/>
              <a:t>Virtual Vectors</a:t>
            </a:r>
            <a:r>
              <a:rPr lang="en-US" dirty="0" smtClean="0"/>
              <a:t>:  Treat the cache hierarchy as a virtual vector register file with a parameterized vector </a:t>
            </a:r>
            <a:r>
              <a:rPr lang="en-US" dirty="0" err="1" smtClean="0"/>
              <a:t>lenght</a:t>
            </a:r>
            <a:r>
              <a:rPr lang="en-US" dirty="0" smtClean="0"/>
              <a:t>.  </a:t>
            </a:r>
            <a:r>
              <a:rPr lang="en-US" b="1" i="1" dirty="0" smtClean="0">
                <a:solidFill>
                  <a:srgbClr val="0000FF"/>
                </a:solidFill>
              </a:rPr>
              <a:t>This parameter allows one to trade sequential locality for temporal locality.</a:t>
            </a:r>
          </a:p>
          <a:p>
            <a:endParaRPr lang="en-US" b="1" dirty="0" smtClean="0"/>
          </a:p>
          <a:p>
            <a:r>
              <a:rPr lang="en-US" b="1" dirty="0" smtClean="0"/>
              <a:t>Unrolling/Reordering/</a:t>
            </a:r>
            <a:r>
              <a:rPr lang="en-US" b="1" dirty="0" err="1" smtClean="0"/>
              <a:t>SIMDization</a:t>
            </a:r>
            <a:r>
              <a:rPr lang="en-US" dirty="0" smtClean="0"/>
              <a:t>: restructure the operations on virtual vectors to facilitate code generation.  Use SIMD intrinsics to map operations on virtual vectors directly to SIMD instructions.  </a:t>
            </a:r>
            <a:r>
              <a:rPr lang="en-US" b="1" i="1" dirty="0" smtClean="0">
                <a:solidFill>
                  <a:srgbClr val="0000FF"/>
                </a:solidFill>
              </a:rPr>
              <a:t>Large parameter space for balancing RF locality and L1 BW</a:t>
            </a:r>
          </a:p>
          <a:p>
            <a:endParaRPr lang="en-US" dirty="0" smtClean="0"/>
          </a:p>
          <a:p>
            <a:r>
              <a:rPr lang="en-US" b="1" dirty="0" smtClean="0"/>
              <a:t>SW Prefetching</a:t>
            </a:r>
            <a:r>
              <a:rPr lang="en-US" dirty="0" smtClean="0"/>
              <a:t>:  Memory access pattern is complicated by short stanzas.  Use SW prefetching intrinsics to hide memory latency.  </a:t>
            </a:r>
            <a:r>
              <a:rPr lang="en-US" b="1" i="1" dirty="0" smtClean="0">
                <a:solidFill>
                  <a:srgbClr val="0000FF"/>
                </a:solidFill>
              </a:rPr>
              <a:t>Tuning prefetch distance trades temporal/sequential locality</a:t>
            </a:r>
          </a:p>
          <a:p>
            <a:pPr>
              <a:buNone/>
            </a:pPr>
            <a:r>
              <a:rPr lang="en-US" dirty="0" smtClean="0"/>
              <a:t> </a:t>
            </a:r>
          </a:p>
          <a:p>
            <a:r>
              <a:rPr lang="en-US" b="1" dirty="0" smtClean="0"/>
              <a:t>BGP-specific</a:t>
            </a:r>
            <a:r>
              <a:rPr lang="en-US" dirty="0" smtClean="0"/>
              <a:t>: restructure code to cope with L1 quirks (half bandwidth, write-through) and insert XL/C-specific </a:t>
            </a:r>
            <a:r>
              <a:rPr lang="en-US" dirty="0" err="1" smtClean="0"/>
              <a:t>pragmas</a:t>
            </a:r>
            <a:r>
              <a:rPr lang="en-US" dirty="0" smtClean="0"/>
              <a:t> (aligned and disjoint)</a:t>
            </a:r>
            <a:endParaRPr lang="en-US"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Optimizations for Parallelism</a:t>
            </a:r>
            <a:endParaRPr lang="en-US"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21</a:t>
            </a:fld>
            <a:endParaRPr lang="en-US"/>
          </a:p>
        </p:txBody>
      </p:sp>
      <p:pic>
        <p:nvPicPr>
          <p:cNvPr id="5" name="Picture 4" descr="parallelization.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4343400" y="1371600"/>
            <a:ext cx="4572000" cy="4572000"/>
          </a:xfrm>
          <a:prstGeom prst="rect">
            <a:avLst/>
          </a:prstGeom>
        </p:spPr>
      </p:pic>
      <p:sp>
        <p:nvSpPr>
          <p:cNvPr id="3" name="Content Placeholder 2"/>
          <p:cNvSpPr>
            <a:spLocks noGrp="1"/>
          </p:cNvSpPr>
          <p:nvPr>
            <p:ph idx="1"/>
          </p:nvPr>
        </p:nvSpPr>
        <p:spPr>
          <a:xfrm>
            <a:off x="228600" y="1143000"/>
            <a:ext cx="4116387" cy="5256213"/>
          </a:xfrm>
        </p:spPr>
        <p:txBody>
          <a:bodyPr/>
          <a:lstStyle/>
          <a:p>
            <a:r>
              <a:rPr lang="en-US" sz="1800" b="1" dirty="0" smtClean="0"/>
              <a:t>Affinity</a:t>
            </a:r>
            <a:r>
              <a:rPr lang="en-US" sz="1800" dirty="0" smtClean="0"/>
              <a:t>:  we use </a:t>
            </a:r>
            <a:r>
              <a:rPr lang="en-US" sz="1800" dirty="0" err="1" smtClean="0">
                <a:latin typeface="Courier"/>
                <a:cs typeface="Courier"/>
              </a:rPr>
              <a:t>aprun</a:t>
            </a:r>
            <a:r>
              <a:rPr lang="en-US" sz="1800" dirty="0" smtClean="0"/>
              <a:t> options coupled with first touch initialization to optimize for NUMA on Hopper.  Similar technology was applied for Intel clusters.</a:t>
            </a:r>
          </a:p>
          <a:p>
            <a:endParaRPr lang="en-US" sz="1800" dirty="0" smtClean="0"/>
          </a:p>
          <a:p>
            <a:r>
              <a:rPr lang="en-US" sz="1800" b="1" dirty="0" smtClean="0"/>
              <a:t>MPI/Thread Decomposition</a:t>
            </a:r>
            <a:r>
              <a:rPr lang="en-US" sz="1800" dirty="0" smtClean="0"/>
              <a:t>: We explore all possible decompositions of the cubical per node grid among processes and threads.  Threading is only in the </a:t>
            </a:r>
            <a:r>
              <a:rPr lang="en-US" sz="1800" dirty="0" err="1" smtClean="0"/>
              <a:t>z</a:t>
            </a:r>
            <a:r>
              <a:rPr lang="en-US" sz="1800" dirty="0" smtClean="0"/>
              <a:t>-dimension.</a:t>
            </a:r>
          </a:p>
          <a:p>
            <a:endParaRPr lang="en-US" sz="1800" dirty="0" smtClean="0"/>
          </a:p>
          <a:p>
            <a:r>
              <a:rPr lang="en-US" sz="1800" b="1" dirty="0" smtClean="0"/>
              <a:t>Optimization of stream( )</a:t>
            </a:r>
            <a:r>
              <a:rPr lang="en-US" sz="1800" dirty="0" smtClean="0"/>
              <a:t>: we explored sending individual velocities and entire faces.  We also thread buffer packing.  MPI decomposition also affects time spent accessing various faces.</a:t>
            </a:r>
          </a:p>
          <a:p>
            <a:endParaRPr lang="en-US" sz="1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Hierarchical Auto-tuning</a:t>
            </a:r>
            <a:endParaRPr lang="en-US" dirty="0"/>
          </a:p>
        </p:txBody>
      </p:sp>
      <p:sp>
        <p:nvSpPr>
          <p:cNvPr id="5" name="Subtitle 4"/>
          <p:cNvSpPr>
            <a:spLocks noGrp="1"/>
          </p:cNvSpPr>
          <p:nvPr>
            <p:ph type="subTitle" idx="1"/>
          </p:nvPr>
        </p:nvSpPr>
        <p:spPr/>
        <p:txBody>
          <a:bodyPr/>
          <a:lstStyle/>
          <a:p>
            <a:endParaRPr lang="en-US"/>
          </a:p>
        </p:txBody>
      </p:sp>
      <p:sp>
        <p:nvSpPr>
          <p:cNvPr id="4" name="Slide Number Placeholder 3"/>
          <p:cNvSpPr>
            <a:spLocks noGrp="1"/>
          </p:cNvSpPr>
          <p:nvPr>
            <p:ph type="sldNum" sz="quarter" idx="10"/>
          </p:nvPr>
        </p:nvSpPr>
        <p:spPr/>
        <p:txBody>
          <a:bodyPr/>
          <a:lstStyle/>
          <a:p>
            <a:fld id="{A6688060-3351-004F-BDDD-4D2330D7A48F}"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Hierarchical Auto-tuning</a:t>
            </a:r>
            <a:endParaRPr lang="en-US" dirty="0"/>
          </a:p>
        </p:txBody>
      </p:sp>
      <p:sp>
        <p:nvSpPr>
          <p:cNvPr id="3" name="Content Placeholder 2"/>
          <p:cNvSpPr>
            <a:spLocks noGrp="1"/>
          </p:cNvSpPr>
          <p:nvPr>
            <p:ph idx="1"/>
          </p:nvPr>
        </p:nvSpPr>
        <p:spPr>
          <a:xfrm>
            <a:off x="228600" y="1143000"/>
            <a:ext cx="4114800" cy="5256213"/>
          </a:xfrm>
        </p:spPr>
        <p:txBody>
          <a:bodyPr/>
          <a:lstStyle/>
          <a:p>
            <a:r>
              <a:rPr lang="en-US" sz="1800" dirty="0" smtClean="0"/>
              <a:t>Prior work (IPDPS’08) examined auto-tuning LBMHD on a single node (ignoring time spent in MPI)</a:t>
            </a:r>
          </a:p>
          <a:p>
            <a:endParaRPr lang="en-US" sz="1800" dirty="0" smtClean="0"/>
          </a:p>
          <a:p>
            <a:r>
              <a:rPr lang="en-US" sz="1800" dirty="0" smtClean="0"/>
              <a:t>To avoid a combinatorial explosion, we auto-tune the parallel (distributed) application in a two-stage fashion using 64 nodes.</a:t>
            </a:r>
          </a:p>
          <a:p>
            <a:pPr lvl="1"/>
            <a:r>
              <a:rPr lang="en-US" sz="1600" dirty="0" smtClean="0"/>
              <a:t>Stage 1: explore sequential optimizations on the 4GB problem.</a:t>
            </a:r>
          </a:p>
          <a:p>
            <a:pPr lvl="1"/>
            <a:r>
              <a:rPr lang="en-US" sz="1600" dirty="0" smtClean="0"/>
              <a:t>Stage 2: explore MPI and thread decomposition for each problem size. </a:t>
            </a:r>
            <a:r>
              <a:rPr lang="en-US" dirty="0" smtClean="0"/>
              <a:t> </a:t>
            </a:r>
          </a:p>
          <a:p>
            <a:r>
              <a:rPr lang="en-US" sz="1800" dirty="0" smtClean="0"/>
              <a:t>Once the optimal parameters are determined, we can run problems at scale.</a:t>
            </a:r>
          </a:p>
        </p:txBody>
      </p:sp>
      <p:sp>
        <p:nvSpPr>
          <p:cNvPr id="4" name="Slide Number Placeholder 3"/>
          <p:cNvSpPr>
            <a:spLocks noGrp="1"/>
          </p:cNvSpPr>
          <p:nvPr>
            <p:ph type="sldNum" sz="quarter" idx="10"/>
          </p:nvPr>
        </p:nvSpPr>
        <p:spPr/>
        <p:txBody>
          <a:bodyPr/>
          <a:lstStyle/>
          <a:p>
            <a:fld id="{A6688060-3351-004F-BDDD-4D2330D7A48F}" type="slidenum">
              <a:rPr lang="en-US" smtClean="0"/>
              <a:pPr/>
              <a:t>23</a:t>
            </a:fld>
            <a:endParaRPr lang="en-US"/>
          </a:p>
        </p:txBody>
      </p:sp>
      <p:pic>
        <p:nvPicPr>
          <p:cNvPr id="5" name="Picture 4" descr="threading.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4343400" y="1371600"/>
            <a:ext cx="4572000" cy="4572000"/>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Hierarchical Auto-tuning</a:t>
            </a:r>
            <a:endParaRPr lang="en-US" dirty="0"/>
          </a:p>
        </p:txBody>
      </p:sp>
      <p:sp>
        <p:nvSpPr>
          <p:cNvPr id="3" name="Content Placeholder 2"/>
          <p:cNvSpPr>
            <a:spLocks noGrp="1"/>
          </p:cNvSpPr>
          <p:nvPr>
            <p:ph idx="1"/>
          </p:nvPr>
        </p:nvSpPr>
        <p:spPr>
          <a:xfrm>
            <a:off x="228600" y="1143000"/>
            <a:ext cx="4114800" cy="5256213"/>
          </a:xfrm>
        </p:spPr>
        <p:txBody>
          <a:bodyPr/>
          <a:lstStyle/>
          <a:p>
            <a:r>
              <a:rPr lang="en-US" sz="1800" dirty="0" smtClean="0"/>
              <a:t>Best VL was 256 elements on the </a:t>
            </a:r>
            <a:r>
              <a:rPr lang="en-US" sz="1800" dirty="0" err="1" smtClean="0"/>
              <a:t>Opterons</a:t>
            </a:r>
            <a:r>
              <a:rPr lang="en-US" sz="1800" dirty="0" smtClean="0"/>
              <a:t> (fitting in the L2 was more important than page stanzas)</a:t>
            </a:r>
          </a:p>
          <a:p>
            <a:r>
              <a:rPr lang="en-US" sz="1800" dirty="0" smtClean="0"/>
              <a:t>Best VL was 128 elements on the BGP (clearly fitting in the L1 did not provide sufficient sequential locality)</a:t>
            </a:r>
          </a:p>
          <a:p>
            <a:endParaRPr lang="en-US" sz="1800" dirty="0" smtClean="0"/>
          </a:p>
          <a:p>
            <a:r>
              <a:rPr lang="en-US" sz="1800" dirty="0" smtClean="0"/>
              <a:t>The Cray machines appear to be much more sensitive to MPI and thread decomposition (</a:t>
            </a:r>
            <a:r>
              <a:rPr lang="en-US" sz="1800" b="1" dirty="0" smtClean="0">
                <a:solidFill>
                  <a:srgbClr val="0000FF"/>
                </a:solidFill>
              </a:rPr>
              <a:t>threading provided a 30% performance boost over flat MPI</a:t>
            </a:r>
            <a:r>
              <a:rPr lang="en-US" sz="1800" dirty="0" smtClean="0"/>
              <a:t>)</a:t>
            </a:r>
          </a:p>
          <a:p>
            <a:r>
              <a:rPr lang="en-US" sz="1800" dirty="0" smtClean="0"/>
              <a:t>Although </a:t>
            </a:r>
            <a:r>
              <a:rPr lang="en-US" sz="1800" dirty="0" err="1" smtClean="0"/>
              <a:t>OpenMP</a:t>
            </a:r>
            <a:r>
              <a:rPr lang="en-US" sz="1800" dirty="0" smtClean="0"/>
              <a:t> is NUMA-aware, it did not scale perfectly across multiple sockets (</a:t>
            </a:r>
            <a:r>
              <a:rPr lang="en-US" sz="1800" dirty="0" err="1" smtClean="0"/>
              <a:t>pthreads</a:t>
            </a:r>
            <a:r>
              <a:rPr lang="en-US" sz="1800" dirty="0" smtClean="0"/>
              <a:t> did).  </a:t>
            </a:r>
          </a:p>
        </p:txBody>
      </p:sp>
      <p:sp>
        <p:nvSpPr>
          <p:cNvPr id="4" name="Slide Number Placeholder 3"/>
          <p:cNvSpPr>
            <a:spLocks noGrp="1"/>
          </p:cNvSpPr>
          <p:nvPr>
            <p:ph type="sldNum" sz="quarter" idx="10"/>
          </p:nvPr>
        </p:nvSpPr>
        <p:spPr/>
        <p:txBody>
          <a:bodyPr/>
          <a:lstStyle/>
          <a:p>
            <a:fld id="{A6688060-3351-004F-BDDD-4D2330D7A48F}" type="slidenum">
              <a:rPr lang="en-US" smtClean="0"/>
              <a:pPr/>
              <a:t>24</a:t>
            </a:fld>
            <a:endParaRPr lang="en-US"/>
          </a:p>
        </p:txBody>
      </p:sp>
      <p:pic>
        <p:nvPicPr>
          <p:cNvPr id="5" name="Picture 4" descr="threading.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4343400" y="1371600"/>
            <a:ext cx="4572000" cy="457200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Results at Scale</a:t>
            </a:r>
            <a:endParaRPr lang="en-US" dirty="0"/>
          </a:p>
        </p:txBody>
      </p:sp>
      <p:sp>
        <p:nvSpPr>
          <p:cNvPr id="5" name="Subtitle 4"/>
          <p:cNvSpPr>
            <a:spLocks noGrp="1"/>
          </p:cNvSpPr>
          <p:nvPr>
            <p:ph type="subTitle" idx="1"/>
          </p:nvPr>
        </p:nvSpPr>
        <p:spPr/>
        <p:txBody>
          <a:bodyPr/>
          <a:lstStyle/>
          <a:p>
            <a:endParaRPr lang="en-US"/>
          </a:p>
        </p:txBody>
      </p:sp>
      <p:sp>
        <p:nvSpPr>
          <p:cNvPr id="4" name="Slide Number Placeholder 3"/>
          <p:cNvSpPr>
            <a:spLocks noGrp="1"/>
          </p:cNvSpPr>
          <p:nvPr>
            <p:ph type="sldNum" sz="quarter" idx="10"/>
          </p:nvPr>
        </p:nvSpPr>
        <p:spPr/>
        <p:txBody>
          <a:bodyPr/>
          <a:lstStyle/>
          <a:p>
            <a:fld id="{A6688060-3351-004F-BDDD-4D2330D7A48F}"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at Scale</a:t>
            </a:r>
            <a:endParaRPr lang="en-US" dirty="0"/>
          </a:p>
        </p:txBody>
      </p:sp>
      <p:sp>
        <p:nvSpPr>
          <p:cNvPr id="3" name="Content Placeholder 2"/>
          <p:cNvSpPr>
            <a:spLocks noGrp="1"/>
          </p:cNvSpPr>
          <p:nvPr>
            <p:ph idx="1"/>
          </p:nvPr>
        </p:nvSpPr>
        <p:spPr>
          <a:xfrm>
            <a:off x="228600" y="1143000"/>
            <a:ext cx="4114800" cy="5256213"/>
          </a:xfrm>
        </p:spPr>
        <p:txBody>
          <a:bodyPr/>
          <a:lstStyle/>
          <a:p>
            <a:r>
              <a:rPr lang="en-US" sz="1800" dirty="0" smtClean="0"/>
              <a:t>Using the best configurations from our hierarchical auto-tuning, we evaluate </a:t>
            </a:r>
            <a:r>
              <a:rPr lang="en-US" sz="1800" b="1" i="1" dirty="0" smtClean="0"/>
              <a:t>performance per core</a:t>
            </a:r>
            <a:r>
              <a:rPr lang="en-US" sz="1800" dirty="0" smtClean="0"/>
              <a:t> using 2K nodes on each platform for each problem size.</a:t>
            </a:r>
          </a:p>
          <a:p>
            <a:r>
              <a:rPr lang="en-US" sz="1800" dirty="0" smtClean="0"/>
              <a:t>Note, due to limited memory per node, not all machines can run all problem configurations.</a:t>
            </a:r>
          </a:p>
          <a:p>
            <a:endParaRPr lang="en-US" sz="1800" b="1" dirty="0" smtClean="0">
              <a:solidFill>
                <a:srgbClr val="FF0080"/>
              </a:solidFill>
            </a:endParaRPr>
          </a:p>
          <a:p>
            <a:r>
              <a:rPr lang="en-US" sz="1800" b="1" dirty="0" smtClean="0">
                <a:solidFill>
                  <a:srgbClr val="FF0080"/>
                </a:solidFill>
              </a:rPr>
              <a:t>Assuming we are bandwidth-limited, all machines should attain approximately 2GFlop/s. (Roofline limit)</a:t>
            </a:r>
            <a:endParaRPr lang="en-US" sz="1800" dirty="0" smtClean="0"/>
          </a:p>
          <a:p>
            <a:endParaRPr lang="en-US" sz="1800" dirty="0" smtClean="0"/>
          </a:p>
          <a:p>
            <a:r>
              <a:rPr lang="en-US" sz="1800" dirty="0" smtClean="0"/>
              <a:t>Clearly, </a:t>
            </a:r>
            <a:r>
              <a:rPr lang="en-US" sz="1800" b="1" dirty="0" smtClean="0"/>
              <a:t>reference flat MPI</a:t>
            </a:r>
            <a:r>
              <a:rPr lang="en-US" sz="1800" dirty="0" smtClean="0"/>
              <a:t> (which obviates NUMA) performance is far below our expectations.</a:t>
            </a:r>
            <a:endParaRPr lang="en-US" sz="1800"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26</a:t>
            </a:fld>
            <a:endParaRPr lang="en-US"/>
          </a:p>
        </p:txBody>
      </p:sp>
      <p:pic>
        <p:nvPicPr>
          <p:cNvPr id="5" name="Picture 4" descr="perf_1.pdf"/>
          <p:cNvPicPr>
            <a:picLocks/>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4343400" y="1371600"/>
            <a:ext cx="4572000" cy="4572000"/>
          </a:xfrm>
          <a:prstGeom prst="rect">
            <a:avLst/>
          </a:prstGeom>
        </p:spPr>
      </p:pic>
      <p:cxnSp>
        <p:nvCxnSpPr>
          <p:cNvPr id="7" name="Straight Connector 6"/>
          <p:cNvCxnSpPr/>
          <p:nvPr/>
        </p:nvCxnSpPr>
        <p:spPr bwMode="auto">
          <a:xfrm>
            <a:off x="5181600" y="1905000"/>
            <a:ext cx="3657600" cy="1588"/>
          </a:xfrm>
          <a:prstGeom prst="line">
            <a:avLst/>
          </a:prstGeom>
          <a:solidFill>
            <a:schemeClr val="accent1"/>
          </a:solidFill>
          <a:ln w="38100" cap="flat" cmpd="sng" algn="ctr">
            <a:solidFill>
              <a:srgbClr val="FF0080"/>
            </a:solidFill>
            <a:prstDash val="solid"/>
            <a:round/>
            <a:headEnd type="none" w="med" len="med"/>
            <a:tailEnd type="none" w="med" len="med"/>
          </a:ln>
          <a:effectLst/>
        </p:spPr>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at Scale</a:t>
            </a:r>
            <a:endParaRPr lang="en-US" dirty="0"/>
          </a:p>
        </p:txBody>
      </p:sp>
      <p:sp>
        <p:nvSpPr>
          <p:cNvPr id="3" name="Content Placeholder 2"/>
          <p:cNvSpPr>
            <a:spLocks noGrp="1"/>
          </p:cNvSpPr>
          <p:nvPr>
            <p:ph idx="1"/>
          </p:nvPr>
        </p:nvSpPr>
        <p:spPr>
          <a:xfrm>
            <a:off x="228600" y="1143000"/>
            <a:ext cx="4114800" cy="5256213"/>
          </a:xfrm>
        </p:spPr>
        <p:txBody>
          <a:bodyPr/>
          <a:lstStyle/>
          <a:p>
            <a:r>
              <a:rPr lang="en-US" sz="1800" dirty="0" smtClean="0"/>
              <a:t>Auto-tuning the sequential implementation in a portable C fashion shows only moderate boosts to performance. </a:t>
            </a:r>
          </a:p>
          <a:p>
            <a:endParaRPr lang="en-US" sz="1800" dirty="0" smtClean="0"/>
          </a:p>
          <a:p>
            <a:r>
              <a:rPr lang="en-US" sz="1800" dirty="0" smtClean="0"/>
              <a:t>Clearly, we are well below the performance bound.</a:t>
            </a:r>
            <a:endParaRPr lang="en-US" sz="1800"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27</a:t>
            </a:fld>
            <a:endParaRPr lang="en-US"/>
          </a:p>
        </p:txBody>
      </p:sp>
      <p:pic>
        <p:nvPicPr>
          <p:cNvPr id="6" name="Picture 5" descr="perf_2.pdf"/>
          <p:cNvPicPr>
            <a:picLocks/>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4343400" y="1371600"/>
            <a:ext cx="4572000" cy="457200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at Scale</a:t>
            </a:r>
            <a:endParaRPr lang="en-US" dirty="0"/>
          </a:p>
        </p:txBody>
      </p:sp>
      <p:sp>
        <p:nvSpPr>
          <p:cNvPr id="3" name="Content Placeholder 2"/>
          <p:cNvSpPr>
            <a:spLocks noGrp="1"/>
          </p:cNvSpPr>
          <p:nvPr>
            <p:ph idx="1"/>
          </p:nvPr>
        </p:nvSpPr>
        <p:spPr>
          <a:xfrm>
            <a:off x="228600" y="1143000"/>
            <a:ext cx="4114800" cy="5256213"/>
          </a:xfrm>
        </p:spPr>
        <p:txBody>
          <a:bodyPr/>
          <a:lstStyle/>
          <a:p>
            <a:r>
              <a:rPr lang="en-US" sz="1800" dirty="0" smtClean="0"/>
              <a:t>However, auto-tuning the sequential implementation with ISA-specific optimizations shows a </a:t>
            </a:r>
            <a:r>
              <a:rPr lang="en-US" sz="1800" b="1" dirty="0" smtClean="0">
                <a:solidFill>
                  <a:srgbClr val="0000FF"/>
                </a:solidFill>
              </a:rPr>
              <a:t>huge boost on all architectures</a:t>
            </a:r>
            <a:r>
              <a:rPr lang="en-US" sz="1800" dirty="0" smtClean="0"/>
              <a:t>.</a:t>
            </a:r>
          </a:p>
          <a:p>
            <a:endParaRPr lang="en-US" sz="1800" dirty="0" smtClean="0"/>
          </a:p>
          <a:p>
            <a:r>
              <a:rPr lang="en-US" sz="1800" dirty="0" smtClean="0"/>
              <a:t>Some of this benefit comes from </a:t>
            </a:r>
            <a:r>
              <a:rPr lang="en-US" sz="1800" dirty="0" err="1" smtClean="0"/>
              <a:t>SIMDization</a:t>
            </a:r>
            <a:r>
              <a:rPr lang="en-US" sz="1800" dirty="0" smtClean="0"/>
              <a:t>/prefetching, but on Franklin, a large benefit comes from cache bypass instructions.</a:t>
            </a:r>
            <a:endParaRPr lang="en-US" sz="1800"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28</a:t>
            </a:fld>
            <a:endParaRPr lang="en-US"/>
          </a:p>
        </p:txBody>
      </p:sp>
      <p:pic>
        <p:nvPicPr>
          <p:cNvPr id="7" name="Picture 6" descr="perf_3.pdf"/>
          <p:cNvPicPr>
            <a:picLocks/>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4343400" y="1371600"/>
            <a:ext cx="4572000" cy="4572000"/>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at Scale</a:t>
            </a:r>
            <a:endParaRPr lang="en-US" dirty="0"/>
          </a:p>
        </p:txBody>
      </p:sp>
      <p:sp>
        <p:nvSpPr>
          <p:cNvPr id="3" name="Content Placeholder 2"/>
          <p:cNvSpPr>
            <a:spLocks noGrp="1"/>
          </p:cNvSpPr>
          <p:nvPr>
            <p:ph idx="1"/>
          </p:nvPr>
        </p:nvSpPr>
        <p:spPr>
          <a:xfrm>
            <a:off x="228600" y="1143000"/>
            <a:ext cx="4114800" cy="5256213"/>
          </a:xfrm>
        </p:spPr>
        <p:txBody>
          <a:bodyPr/>
          <a:lstStyle/>
          <a:p>
            <a:r>
              <a:rPr lang="en-US" sz="1800" dirty="0" smtClean="0"/>
              <a:t>Threading showed no benefit on Intrepid.</a:t>
            </a:r>
          </a:p>
          <a:p>
            <a:r>
              <a:rPr lang="en-US" sz="1800" dirty="0" smtClean="0"/>
              <a:t>We observe that performance on Franklin is approaching the 2GFlop/s performance bound.</a:t>
            </a:r>
          </a:p>
          <a:p>
            <a:r>
              <a:rPr lang="en-US" sz="1800" dirty="0" smtClean="0"/>
              <a:t>In fact, when examining collision( ), we observe that </a:t>
            </a:r>
            <a:r>
              <a:rPr lang="en-US" sz="1800" b="1" dirty="0" smtClean="0">
                <a:solidFill>
                  <a:srgbClr val="0000FF"/>
                </a:solidFill>
              </a:rPr>
              <a:t>Franklin attains 94% of its STREAM bandwidth</a:t>
            </a:r>
            <a:r>
              <a:rPr lang="en-US" sz="1800" dirty="0" smtClean="0"/>
              <a:t>.</a:t>
            </a:r>
          </a:p>
          <a:p>
            <a:endParaRPr lang="en-US" sz="1800" dirty="0" smtClean="0"/>
          </a:p>
          <a:p>
            <a:r>
              <a:rPr lang="en-US" sz="1800" b="1" dirty="0" smtClean="0">
                <a:solidFill>
                  <a:srgbClr val="0000FF"/>
                </a:solidFill>
              </a:rPr>
              <a:t>Overall, we see a performance boost of 1.6-3.4x over reference.</a:t>
            </a:r>
          </a:p>
          <a:p>
            <a:r>
              <a:rPr lang="en-US" sz="1800" dirty="0" smtClean="0"/>
              <a:t>On Hopper, the threading boosts performance by 11-26% depending on problem size.</a:t>
            </a:r>
          </a:p>
          <a:p>
            <a:r>
              <a:rPr lang="en-US" sz="1800" b="1" dirty="0" smtClean="0">
                <a:solidFill>
                  <a:srgbClr val="FF0080"/>
                </a:solidFill>
              </a:rPr>
              <a:t>Why does the benefit of threading vary so greatly ?</a:t>
            </a:r>
          </a:p>
          <a:p>
            <a:endParaRPr lang="en-US" sz="1800" dirty="0" smtClean="0"/>
          </a:p>
        </p:txBody>
      </p:sp>
      <p:sp>
        <p:nvSpPr>
          <p:cNvPr id="4" name="Slide Number Placeholder 3"/>
          <p:cNvSpPr>
            <a:spLocks noGrp="1"/>
          </p:cNvSpPr>
          <p:nvPr>
            <p:ph type="sldNum" sz="quarter" idx="10"/>
          </p:nvPr>
        </p:nvSpPr>
        <p:spPr/>
        <p:txBody>
          <a:bodyPr/>
          <a:lstStyle/>
          <a:p>
            <a:fld id="{A6688060-3351-004F-BDDD-4D2330D7A48F}" type="slidenum">
              <a:rPr lang="en-US" smtClean="0"/>
              <a:pPr/>
              <a:t>29</a:t>
            </a:fld>
            <a:endParaRPr lang="en-US"/>
          </a:p>
        </p:txBody>
      </p:sp>
      <p:pic>
        <p:nvPicPr>
          <p:cNvPr id="10" name="Picture 9" descr="perf_5.png"/>
          <p:cNvPicPr>
            <a:picLocks/>
          </p:cNvPicPr>
          <p:nvPr/>
        </p:nvPicPr>
        <p:blipFill>
          <a:blip r:embed="rId3"/>
          <a:stretch>
            <a:fillRect/>
          </a:stretch>
        </p:blipFill>
        <p:spPr>
          <a:xfrm>
            <a:off x="4343400" y="1371600"/>
            <a:ext cx="4572000" cy="4572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4146" name="Rectangle 9"/>
          <p:cNvSpPr>
            <a:spLocks noGrp="1" noChangeArrowheads="1"/>
          </p:cNvSpPr>
          <p:nvPr>
            <p:ph type="sldNum" sz="quarter" idx="10"/>
          </p:nvPr>
        </p:nvSpPr>
        <p:spPr bwMode="auto">
          <a:noFill/>
          <a:ln>
            <a:miter lim="800000"/>
            <a:headEnd/>
            <a:tailEnd/>
          </a:ln>
        </p:spPr>
        <p:txBody>
          <a:bodyPr wrap="square" numCol="1" anchorCtr="0" compatLnSpc="1">
            <a:prstTxWarp prst="textNoShape">
              <a:avLst/>
            </a:prstTxWarp>
          </a:bodyPr>
          <a:lstStyle/>
          <a:p>
            <a:fld id="{BB43FFC1-1147-C64B-A3BF-FE4A484D3651}" type="slidenum">
              <a:rPr lang="en-US" smtClean="0"/>
              <a:pPr/>
              <a:t>3</a:t>
            </a:fld>
            <a:endParaRPr lang="en-US" smtClean="0"/>
          </a:p>
        </p:txBody>
      </p:sp>
      <p:sp>
        <p:nvSpPr>
          <p:cNvPr id="134147" name="Rectangle 2"/>
          <p:cNvSpPr>
            <a:spLocks noGrp="1" noChangeArrowheads="1"/>
          </p:cNvSpPr>
          <p:nvPr>
            <p:ph type="ctrTitle"/>
          </p:nvPr>
        </p:nvSpPr>
        <p:spPr/>
        <p:txBody>
          <a:bodyPr/>
          <a:lstStyle/>
          <a:p>
            <a:pPr eaLnBrk="1" hangingPunct="1"/>
            <a:r>
              <a:rPr lang="en-US" sz="4000" dirty="0" smtClean="0"/>
              <a:t>LBMHD</a:t>
            </a:r>
            <a:endParaRPr lang="en-US" dirty="0"/>
          </a:p>
        </p:txBody>
      </p:sp>
      <p:sp>
        <p:nvSpPr>
          <p:cNvPr id="134148" name="Rectangle 3"/>
          <p:cNvSpPr>
            <a:spLocks noGrp="1" noChangeArrowheads="1"/>
          </p:cNvSpPr>
          <p:nvPr>
            <p:ph type="subTitle" idx="1"/>
          </p:nvPr>
        </p:nvSpPr>
        <p:spPr/>
        <p:txBody>
          <a:bodyPr/>
          <a:lstStyle/>
          <a:p>
            <a:pPr eaLnBrk="1" hangingPunct="1"/>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and Communication</a:t>
            </a:r>
            <a:endParaRPr lang="en-US" dirty="0"/>
          </a:p>
        </p:txBody>
      </p:sp>
      <p:sp>
        <p:nvSpPr>
          <p:cNvPr id="3" name="Content Placeholder 2"/>
          <p:cNvSpPr>
            <a:spLocks noGrp="1"/>
          </p:cNvSpPr>
          <p:nvPr>
            <p:ph idx="1"/>
          </p:nvPr>
        </p:nvSpPr>
        <p:spPr>
          <a:xfrm>
            <a:off x="228599" y="1143000"/>
            <a:ext cx="4114800" cy="5256213"/>
          </a:xfrm>
        </p:spPr>
        <p:txBody>
          <a:bodyPr/>
          <a:lstStyle/>
          <a:p>
            <a:r>
              <a:rPr lang="en-US" sz="1800" dirty="0" smtClean="0"/>
              <a:t>For the largest problem per node, we examine how optimization reduces time spent in collision( ) (computation) and stream( ) (communication).</a:t>
            </a:r>
          </a:p>
          <a:p>
            <a:endParaRPr lang="en-US" sz="1800" dirty="0" smtClean="0"/>
          </a:p>
          <a:p>
            <a:r>
              <a:rPr lang="en-US" sz="1800" dirty="0" smtClean="0"/>
              <a:t>Clearly, </a:t>
            </a:r>
            <a:r>
              <a:rPr lang="en-US" sz="1800" b="1" dirty="0" smtClean="0">
                <a:solidFill>
                  <a:srgbClr val="0000FF"/>
                </a:solidFill>
              </a:rPr>
              <a:t>sequential auto-tuning can dramatically reduce runtime</a:t>
            </a:r>
            <a:r>
              <a:rPr lang="en-US" sz="1800" dirty="0" smtClean="0"/>
              <a:t>, but the time spent in communication remains constant.</a:t>
            </a:r>
          </a:p>
          <a:p>
            <a:endParaRPr lang="en-US" sz="1800" dirty="0" smtClean="0"/>
          </a:p>
          <a:p>
            <a:r>
              <a:rPr lang="en-US" sz="1800" dirty="0" smtClean="0"/>
              <a:t>Similarly, </a:t>
            </a:r>
            <a:r>
              <a:rPr lang="en-US" sz="1800" b="1" dirty="0" smtClean="0">
                <a:solidFill>
                  <a:srgbClr val="0000FF"/>
                </a:solidFill>
              </a:rPr>
              <a:t>threading reduces the time spent in communication</a:t>
            </a:r>
            <a:r>
              <a:rPr lang="en-US" sz="1800" dirty="0" smtClean="0"/>
              <a:t> as it replaces explicit messaging with coherent shared memory accesses.</a:t>
            </a:r>
            <a:endParaRPr lang="en-US" sz="1800"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30</a:t>
            </a:fld>
            <a:endParaRPr lang="en-US"/>
          </a:p>
        </p:txBody>
      </p:sp>
      <p:pic>
        <p:nvPicPr>
          <p:cNvPr id="5" name="Picture 4" descr="comm_1.pdf"/>
          <p:cNvPicPr>
            <a:picLocks/>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4343400" y="1371600"/>
            <a:ext cx="4572000" cy="3657600"/>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and Communication</a:t>
            </a:r>
            <a:endParaRPr lang="en-US" dirty="0"/>
          </a:p>
        </p:txBody>
      </p:sp>
      <p:sp>
        <p:nvSpPr>
          <p:cNvPr id="3" name="Content Placeholder 2"/>
          <p:cNvSpPr>
            <a:spLocks noGrp="1"/>
          </p:cNvSpPr>
          <p:nvPr>
            <p:ph idx="1"/>
          </p:nvPr>
        </p:nvSpPr>
        <p:spPr>
          <a:xfrm>
            <a:off x="228599" y="1143000"/>
            <a:ext cx="4114800" cy="5256213"/>
          </a:xfrm>
        </p:spPr>
        <p:txBody>
          <a:bodyPr/>
          <a:lstStyle/>
          <a:p>
            <a:pPr algn="just"/>
            <a:r>
              <a:rPr lang="en-US" sz="1800" dirty="0" smtClean="0"/>
              <a:t>However, when we consider the smallest (1GB) problem, </a:t>
            </a:r>
            <a:r>
              <a:rPr lang="en-US" sz="1800" b="1" dirty="0" smtClean="0">
                <a:solidFill>
                  <a:srgbClr val="FF0080"/>
                </a:solidFill>
              </a:rPr>
              <a:t>we see the time spent in stream( ) is significant.  </a:t>
            </a:r>
            <a:r>
              <a:rPr lang="en-US" sz="1800" dirty="0" smtClean="0"/>
              <a:t>Note, this is an artifact of Hopper’s greatly increase </a:t>
            </a:r>
            <a:r>
              <a:rPr lang="en-US" sz="1800" b="1" i="1" dirty="0" smtClean="0"/>
              <a:t>node</a:t>
            </a:r>
            <a:r>
              <a:rPr lang="en-US" sz="1800" dirty="0" smtClean="0"/>
              <a:t> performance.</a:t>
            </a:r>
          </a:p>
          <a:p>
            <a:pPr algn="just"/>
            <a:endParaRPr lang="en-US" sz="1800" dirty="0" smtClean="0"/>
          </a:p>
          <a:p>
            <a:pPr algn="just"/>
            <a:r>
              <a:rPr lang="en-US" sz="1800" dirty="0" smtClean="0"/>
              <a:t>After sequential optimization on Hopper, </a:t>
            </a:r>
            <a:r>
              <a:rPr lang="en-US" sz="1800" b="1" dirty="0" smtClean="0">
                <a:solidFill>
                  <a:srgbClr val="FF0080"/>
                </a:solidFill>
              </a:rPr>
              <a:t>more than 55% of the time is spent in communication</a:t>
            </a:r>
            <a:r>
              <a:rPr lang="en-US" sz="1800" dirty="0" smtClean="0"/>
              <a:t>.</a:t>
            </a:r>
          </a:p>
          <a:p>
            <a:pPr algn="just"/>
            <a:endParaRPr lang="en-US" sz="1800" dirty="0" smtClean="0"/>
          </a:p>
          <a:p>
            <a:pPr algn="just"/>
            <a:r>
              <a:rPr lang="en-US" sz="1800" dirty="0" smtClean="0"/>
              <a:t>This does not bode well for future </a:t>
            </a:r>
            <a:r>
              <a:rPr lang="en-US" sz="1800" dirty="0" err="1" smtClean="0"/>
              <a:t>GPUs</a:t>
            </a:r>
            <a:r>
              <a:rPr lang="en-US" sz="1800" dirty="0" smtClean="0"/>
              <a:t> or accelerators on this class of computation as they only address computation performance (yellow bars) and lack enough memory to amortize communication (red bars)</a:t>
            </a:r>
            <a:endParaRPr lang="en-US" sz="1800"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31</a:t>
            </a:fld>
            <a:endParaRPr lang="en-US"/>
          </a:p>
        </p:txBody>
      </p:sp>
      <p:pic>
        <p:nvPicPr>
          <p:cNvPr id="6" name="Picture 5" descr="comm_2.pdf"/>
          <p:cNvPicPr>
            <a:picLocks/>
          </p:cNvPicPr>
          <p:nvPr/>
        </p:nvPicPr>
        <mc:AlternateContent>
          <mc:Choice xmlns:ma="http://schemas.microsoft.com/office/mac/drawingml/2008/main" Requires="ma">
            <p:blipFill>
              <a:blip r:embed="rId3"/>
              <a:stretch>
                <a:fillRect/>
              </a:stretch>
            </p:blipFill>
          </mc:Choice>
          <mc:Fallback>
            <p:blipFill>
              <a:blip r:embed="rId4"/>
              <a:stretch>
                <a:fillRect/>
              </a:stretch>
            </p:blipFill>
          </mc:Fallback>
        </mc:AlternateContent>
        <p:spPr>
          <a:xfrm>
            <a:off x="4343400" y="1371600"/>
            <a:ext cx="4572000" cy="3657600"/>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Efficiency</a:t>
            </a:r>
            <a:endParaRPr lang="en-US" dirty="0"/>
          </a:p>
        </p:txBody>
      </p:sp>
      <p:sp>
        <p:nvSpPr>
          <p:cNvPr id="3" name="Content Placeholder 2"/>
          <p:cNvSpPr>
            <a:spLocks noGrp="1"/>
          </p:cNvSpPr>
          <p:nvPr>
            <p:ph idx="1"/>
          </p:nvPr>
        </p:nvSpPr>
        <p:spPr>
          <a:xfrm>
            <a:off x="228600" y="1143000"/>
            <a:ext cx="4116387" cy="5256213"/>
          </a:xfrm>
        </p:spPr>
        <p:txBody>
          <a:bodyPr/>
          <a:lstStyle/>
          <a:p>
            <a:r>
              <a:rPr lang="en-US" sz="1800" dirty="0" smtClean="0"/>
              <a:t>Increasingly, energy is the great equalizer among HPC systems.  </a:t>
            </a:r>
          </a:p>
          <a:p>
            <a:r>
              <a:rPr lang="en-US" sz="1800" dirty="0" smtClean="0"/>
              <a:t>Thus, rather than comparing performance per node or performance per core, we consider energy efficiency (performance per Watt).</a:t>
            </a:r>
          </a:p>
          <a:p>
            <a:pPr>
              <a:buNone/>
            </a:pPr>
            <a:endParaRPr lang="en-US" sz="1800" dirty="0" smtClean="0"/>
          </a:p>
          <a:p>
            <a:r>
              <a:rPr lang="en-US" sz="1800" dirty="0" smtClean="0"/>
              <a:t>Surprisingly, despite the differences in age and process technology, </a:t>
            </a:r>
            <a:r>
              <a:rPr lang="en-US" sz="1800" b="1" dirty="0" smtClean="0">
                <a:solidFill>
                  <a:srgbClr val="0000FF"/>
                </a:solidFill>
              </a:rPr>
              <a:t>all three systems deliver similar energy efficiencies</a:t>
            </a:r>
            <a:r>
              <a:rPr lang="en-US" sz="1800" dirty="0" smtClean="0"/>
              <a:t> for this application.</a:t>
            </a:r>
          </a:p>
          <a:p>
            <a:endParaRPr lang="en-US" sz="1800" dirty="0" smtClean="0"/>
          </a:p>
          <a:p>
            <a:r>
              <a:rPr lang="en-US" sz="1800" dirty="0" smtClean="0"/>
              <a:t>The energy efficiency of the Opteron-based system only improved by 33% in 2 years.</a:t>
            </a:r>
          </a:p>
          <a:p>
            <a:endParaRPr lang="en-US" sz="1800"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32</a:t>
            </a:fld>
            <a:endParaRPr lang="en-US"/>
          </a:p>
        </p:txBody>
      </p:sp>
      <p:pic>
        <p:nvPicPr>
          <p:cNvPr id="5" name="Picture 4" descr="energy_1.pdf"/>
          <p:cNvPicPr>
            <a:picLocks/>
          </p:cNvPicPr>
          <p:nvPr/>
        </p:nvPicPr>
        <mc:AlternateContent>
          <mc:Choice xmlns:ma="http://schemas.microsoft.com/office/mac/drawingml/2008/main" Requires="ma">
            <p:blipFill>
              <a:blip r:embed="rId3"/>
              <a:stretch>
                <a:fillRect/>
              </a:stretch>
            </p:blipFill>
          </mc:Choice>
          <mc:Fallback>
            <p:blipFill>
              <a:blip r:embed="rId4"/>
              <a:stretch>
                <a:fillRect/>
              </a:stretch>
            </p:blipFill>
          </mc:Fallback>
        </mc:AlternateContent>
        <p:spPr>
          <a:xfrm>
            <a:off x="4343400" y="1371600"/>
            <a:ext cx="4572000" cy="4114800"/>
          </a:xfrm>
          <a:prstGeom prst="rect">
            <a:avLst/>
          </a:prstGeom>
        </p:spPr>
      </p:pic>
      <p:pic>
        <p:nvPicPr>
          <p:cNvPr id="6" name="Picture 5" descr="energy_2.pdf"/>
          <p:cNvPicPr>
            <a:picLocks/>
          </p:cNvPicPr>
          <p:nvPr/>
        </p:nvPicPr>
        <mc:AlternateContent>
          <mc:Choice xmlns:ma="http://schemas.microsoft.com/office/mac/drawingml/2008/main" Requires="ma">
            <p:blipFill>
              <a:blip r:embed="rId5"/>
              <a:stretch>
                <a:fillRect/>
              </a:stretch>
            </p:blipFill>
          </mc:Choice>
          <mc:Fallback>
            <p:blipFill>
              <a:blip r:embed="rId6"/>
              <a:stretch>
                <a:fillRect/>
              </a:stretch>
            </p:blipFill>
          </mc:Fallback>
        </mc:AlternateContent>
        <p:spPr>
          <a:xfrm>
            <a:off x="4343400" y="1371600"/>
            <a:ext cx="4572000" cy="411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Conclusions</a:t>
            </a:r>
            <a:endParaRPr lang="en-US" dirty="0"/>
          </a:p>
        </p:txBody>
      </p:sp>
      <p:sp>
        <p:nvSpPr>
          <p:cNvPr id="5" name="Subtitle 4"/>
          <p:cNvSpPr>
            <a:spLocks noGrp="1"/>
          </p:cNvSpPr>
          <p:nvPr>
            <p:ph type="subTitle" idx="1"/>
          </p:nvPr>
        </p:nvSpPr>
        <p:spPr/>
        <p:txBody>
          <a:bodyPr/>
          <a:lstStyle/>
          <a:p>
            <a:endParaRPr lang="en-US"/>
          </a:p>
        </p:txBody>
      </p:sp>
      <p:sp>
        <p:nvSpPr>
          <p:cNvPr id="4" name="Slide Number Placeholder 3"/>
          <p:cNvSpPr>
            <a:spLocks noGrp="1"/>
          </p:cNvSpPr>
          <p:nvPr>
            <p:ph type="sldNum" sz="quarter" idx="10"/>
          </p:nvPr>
        </p:nvSpPr>
        <p:spPr/>
        <p:txBody>
          <a:bodyPr/>
          <a:lstStyle/>
          <a:p>
            <a:fld id="{A6688060-3351-004F-BDDD-4D2330D7A48F}"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Used LBMHD as a </a:t>
            </a:r>
            <a:r>
              <a:rPr lang="en-US" dirty="0" err="1" smtClean="0"/>
              <a:t>testbed</a:t>
            </a:r>
            <a:r>
              <a:rPr lang="en-US" dirty="0" smtClean="0"/>
              <a:t> to evaluate, analyze, and optimize performance on BGP, XT4, and XE6.</a:t>
            </a:r>
          </a:p>
          <a:p>
            <a:endParaRPr lang="en-US" dirty="0" smtClean="0"/>
          </a:p>
          <a:p>
            <a:r>
              <a:rPr lang="en-US" dirty="0" smtClean="0"/>
              <a:t>We employed a two-stage approach to auto-tuning and </a:t>
            </a:r>
            <a:r>
              <a:rPr lang="en-US" b="1" dirty="0" smtClean="0">
                <a:solidFill>
                  <a:srgbClr val="0000FF"/>
                </a:solidFill>
              </a:rPr>
              <a:t>delivered a 1.6-3.4x speedup</a:t>
            </a:r>
            <a:r>
              <a:rPr lang="en-US" dirty="0" smtClean="0"/>
              <a:t> on a variety of supercomputers/problem sizes.</a:t>
            </a:r>
          </a:p>
          <a:p>
            <a:r>
              <a:rPr lang="en-US" dirty="0" smtClean="0"/>
              <a:t>We observe a similar improvement in energy efficiency observing that after optimization, all machines delivered similar energy efficiencies.</a:t>
            </a:r>
          </a:p>
          <a:p>
            <a:r>
              <a:rPr lang="en-US" dirty="0" smtClean="0"/>
              <a:t>We observe that </a:t>
            </a:r>
            <a:r>
              <a:rPr lang="en-US" b="1" dirty="0" smtClean="0">
                <a:solidFill>
                  <a:srgbClr val="0000FF"/>
                </a:solidFill>
              </a:rPr>
              <a:t>threading (either </a:t>
            </a:r>
            <a:r>
              <a:rPr lang="en-US" b="1" dirty="0" err="1" smtClean="0">
                <a:solidFill>
                  <a:srgbClr val="0000FF"/>
                </a:solidFill>
              </a:rPr>
              <a:t>OpenMP</a:t>
            </a:r>
            <a:r>
              <a:rPr lang="en-US" b="1" dirty="0" smtClean="0">
                <a:solidFill>
                  <a:srgbClr val="0000FF"/>
                </a:solidFill>
              </a:rPr>
              <a:t> or </a:t>
            </a:r>
            <a:r>
              <a:rPr lang="en-US" b="1" dirty="0" err="1" smtClean="0">
                <a:solidFill>
                  <a:srgbClr val="0000FF"/>
                </a:solidFill>
              </a:rPr>
              <a:t>pthreads</a:t>
            </a:r>
            <a:r>
              <a:rPr lang="en-US" b="1" dirty="0" smtClean="0">
                <a:solidFill>
                  <a:srgbClr val="0000FF"/>
                </a:solidFill>
              </a:rPr>
              <a:t>) improves performance over flat MPI</a:t>
            </a:r>
            <a:r>
              <a:rPr lang="en-US" dirty="0" smtClean="0"/>
              <a:t> with </a:t>
            </a:r>
            <a:r>
              <a:rPr lang="en-US" dirty="0" err="1" smtClean="0"/>
              <a:t>pthreads</a:t>
            </a:r>
            <a:r>
              <a:rPr lang="en-US" dirty="0" smtClean="0"/>
              <a:t> making better use of NUMA architectures.</a:t>
            </a:r>
          </a:p>
          <a:p>
            <a:r>
              <a:rPr lang="en-US" dirty="0" smtClean="0"/>
              <a:t>Unfortunately, performance on small problems is hampered by finite network bandwidth.   </a:t>
            </a:r>
            <a:r>
              <a:rPr lang="en-US" b="1" dirty="0" smtClean="0">
                <a:solidFill>
                  <a:srgbClr val="FF0080"/>
                </a:solidFill>
              </a:rPr>
              <a:t>Accelerator’s sacrifice of capacity to maximize bandwidth exacerbates the problem.</a:t>
            </a:r>
          </a:p>
        </p:txBody>
      </p:sp>
      <p:sp>
        <p:nvSpPr>
          <p:cNvPr id="4" name="Slide Number Placeholder 3"/>
          <p:cNvSpPr>
            <a:spLocks noGrp="1"/>
          </p:cNvSpPr>
          <p:nvPr>
            <p:ph type="sldNum" sz="quarter" idx="10"/>
          </p:nvPr>
        </p:nvSpPr>
        <p:spPr/>
        <p:txBody>
          <a:bodyPr/>
          <a:lstStyle/>
          <a:p>
            <a:fld id="{A6688060-3351-004F-BDDD-4D2330D7A48F}"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idx="1"/>
          </p:nvPr>
        </p:nvSpPr>
        <p:spPr/>
        <p:txBody>
          <a:bodyPr/>
          <a:lstStyle/>
          <a:p>
            <a:r>
              <a:rPr lang="en-US" dirty="0" smtClean="0"/>
              <a:t>We used an application-specific solution to maximize performance.</a:t>
            </a:r>
          </a:p>
          <a:p>
            <a:endParaRPr lang="en-US" dirty="0" smtClean="0"/>
          </a:p>
          <a:p>
            <a:r>
              <a:rPr lang="en-US" dirty="0" smtClean="0"/>
              <a:t>We will continue to investigate </a:t>
            </a:r>
            <a:r>
              <a:rPr lang="en-US" dirty="0" err="1" smtClean="0"/>
              <a:t>OpenMP</a:t>
            </a:r>
            <a:r>
              <a:rPr lang="en-US" dirty="0" smtClean="0"/>
              <a:t> issues on NUMA </a:t>
            </a:r>
            <a:r>
              <a:rPr lang="en-US" dirty="0" err="1" smtClean="0"/>
              <a:t>archs</a:t>
            </a:r>
            <a:r>
              <a:rPr lang="en-US" dirty="0" smtClean="0"/>
              <a:t>.</a:t>
            </a:r>
          </a:p>
          <a:p>
            <a:r>
              <a:rPr lang="en-US" dirty="0" smtClean="0"/>
              <a:t>Just as advances in in-core performance will outstrip DRAM bandwidth, DRAM bandwidth will outstrip network bandwidth.  This will put a great emphasis on </a:t>
            </a:r>
            <a:r>
              <a:rPr lang="en-US" b="1" dirty="0" smtClean="0">
                <a:solidFill>
                  <a:srgbClr val="0000FF"/>
                </a:solidFill>
              </a:rPr>
              <a:t>communication hiding</a:t>
            </a:r>
            <a:r>
              <a:rPr lang="en-US" dirty="0" smtClean="0"/>
              <a:t> techniques and </a:t>
            </a:r>
            <a:r>
              <a:rPr lang="en-US" b="1" dirty="0" smtClean="0">
                <a:solidFill>
                  <a:srgbClr val="0000FF"/>
                </a:solidFill>
              </a:rPr>
              <a:t>on-sided PGAS-like communication.</a:t>
            </a:r>
            <a:r>
              <a:rPr lang="en-US" dirty="0" smtClean="0"/>
              <a:t> </a:t>
            </a:r>
          </a:p>
          <a:p>
            <a:r>
              <a:rPr lang="en-US" dirty="0" smtClean="0"/>
              <a:t>In the future, we can use Active Harmony to generalize the search process and DSL’s/source-to-source tools to facilitate code generation.</a:t>
            </a:r>
          </a:p>
          <a:p>
            <a:endParaRPr lang="en-US" dirty="0" smtClean="0"/>
          </a:p>
          <a:p>
            <a:endParaRPr lang="en-US" dirty="0" smtClean="0"/>
          </a:p>
          <a:p>
            <a:r>
              <a:rPr lang="en-US" dirty="0" smtClean="0"/>
              <a:t>Although we showed significant performance gains, in the future, we must ensure these translate to superior ( O(N) ) algorithms.</a:t>
            </a:r>
            <a:endParaRPr lang="en-US"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5410"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fld id="{9A15967D-D2D6-5144-A227-9E675C198B3A}" type="slidenum">
              <a:rPr lang="en-US" smtClean="0"/>
              <a:pPr/>
              <a:t>36</a:t>
            </a:fld>
            <a:endParaRPr lang="en-US" smtClean="0"/>
          </a:p>
        </p:txBody>
      </p:sp>
      <p:sp>
        <p:nvSpPr>
          <p:cNvPr id="145411" name="Rectangle 2"/>
          <p:cNvSpPr>
            <a:spLocks noGrp="1" noChangeArrowheads="1"/>
          </p:cNvSpPr>
          <p:nvPr>
            <p:ph type="title"/>
          </p:nvPr>
        </p:nvSpPr>
        <p:spPr/>
        <p:txBody>
          <a:bodyPr/>
          <a:lstStyle/>
          <a:p>
            <a:pPr eaLnBrk="1" hangingPunct="1"/>
            <a:r>
              <a:rPr lang="en-US"/>
              <a:t>Acknowledgements</a:t>
            </a:r>
          </a:p>
        </p:txBody>
      </p:sp>
      <p:sp>
        <p:nvSpPr>
          <p:cNvPr id="145412" name="Rectangle 3"/>
          <p:cNvSpPr>
            <a:spLocks noGrp="1" noChangeArrowheads="1"/>
          </p:cNvSpPr>
          <p:nvPr>
            <p:ph type="body" idx="1"/>
          </p:nvPr>
        </p:nvSpPr>
        <p:spPr/>
        <p:txBody>
          <a:bodyPr/>
          <a:lstStyle/>
          <a:p>
            <a:r>
              <a:rPr lang="en-US" dirty="0" smtClean="0"/>
              <a:t>All authors from Lawrence Berkeley National Laboratory were supported by the DOE Office of Advanced Scientific Computing Research under contract number DE-AC02-05CH11231.</a:t>
            </a:r>
          </a:p>
          <a:p>
            <a:r>
              <a:rPr lang="en-US" dirty="0" smtClean="0"/>
              <a:t>This research used resources of the Argonne Leadership Computing Facility at Argonne National Laboratory, which is supported by the Office of Science of the U.S. Department of Energy under contract DE-AC02-06CH11357.</a:t>
            </a:r>
          </a:p>
          <a:p>
            <a:r>
              <a:rPr lang="en-US" dirty="0" smtClean="0"/>
              <a:t>George </a:t>
            </a:r>
            <a:r>
              <a:rPr lang="en-US" dirty="0" err="1" smtClean="0"/>
              <a:t>Vahala</a:t>
            </a:r>
            <a:r>
              <a:rPr lang="en-US" dirty="0" smtClean="0"/>
              <a:t> and his research group provided the original (FORTRAN) version of the LBMHD code.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Questions?</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0"/>
          </p:nvPr>
        </p:nvSpPr>
        <p:spPr/>
        <p:txBody>
          <a:bodyPr/>
          <a:lstStyle/>
          <a:p>
            <a:fld id="{A6688060-3351-004F-BDDD-4D2330D7A48F}" type="slidenum">
              <a:rPr lang="en-US" smtClean="0"/>
              <a:pPr/>
              <a:t>37</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2" name="Slide Number Placeholder 3"/>
          <p:cNvSpPr>
            <a:spLocks noGrp="1"/>
          </p:cNvSpPr>
          <p:nvPr>
            <p:ph type="sldNum" sz="quarter" idx="10"/>
          </p:nvPr>
        </p:nvSpPr>
        <p:spPr bwMode="auto">
          <a:xfrm>
            <a:off x="7010400" y="6553200"/>
            <a:ext cx="2133600" cy="238125"/>
          </a:xfrm>
          <a:noFill/>
          <a:ln>
            <a:miter lim="800000"/>
            <a:headEnd/>
            <a:tailEnd/>
          </a:ln>
        </p:spPr>
        <p:txBody>
          <a:bodyPr wrap="square" numCol="1" anchorCtr="0" compatLnSpc="1">
            <a:prstTxWarp prst="textNoShape">
              <a:avLst/>
            </a:prstTxWarp>
          </a:bodyPr>
          <a:lstStyle/>
          <a:p>
            <a:fld id="{BAE62F10-0226-5646-8445-AF22952C4643}" type="slidenum">
              <a:rPr lang="en-US" smtClean="0"/>
              <a:pPr/>
              <a:t>4</a:t>
            </a:fld>
            <a:endParaRPr lang="en-US" smtClean="0"/>
          </a:p>
        </p:txBody>
      </p:sp>
      <p:pic>
        <p:nvPicPr>
          <p:cNvPr id="92163" name="Picture 127"/>
          <p:cNvPicPr>
            <a:picLocks noChangeAspect="1" noChangeArrowheads="1"/>
          </p:cNvPicPr>
          <p:nvPr/>
        </p:nvPicPr>
        <p:blipFill>
          <a:blip r:embed="rId3"/>
          <a:srcRect/>
          <a:stretch>
            <a:fillRect/>
          </a:stretch>
        </p:blipFill>
        <p:spPr bwMode="auto">
          <a:xfrm>
            <a:off x="6324600" y="1993900"/>
            <a:ext cx="2741613" cy="2044700"/>
          </a:xfrm>
          <a:prstGeom prst="rect">
            <a:avLst/>
          </a:prstGeom>
          <a:noFill/>
          <a:ln w="9525">
            <a:noFill/>
            <a:miter lim="800000"/>
            <a:headEnd/>
            <a:tailEnd/>
          </a:ln>
        </p:spPr>
      </p:pic>
      <p:sp>
        <p:nvSpPr>
          <p:cNvPr id="92164" name="Rectangle 2"/>
          <p:cNvSpPr>
            <a:spLocks noGrp="1" noChangeArrowheads="1"/>
          </p:cNvSpPr>
          <p:nvPr>
            <p:ph type="title"/>
          </p:nvPr>
        </p:nvSpPr>
        <p:spPr>
          <a:xfrm>
            <a:off x="0" y="0"/>
            <a:ext cx="9144000" cy="914400"/>
          </a:xfrm>
          <a:noFill/>
        </p:spPr>
        <p:txBody>
          <a:bodyPr/>
          <a:lstStyle/>
          <a:p>
            <a:pPr eaLnBrk="1" hangingPunct="1"/>
            <a:r>
              <a:rPr lang="en-US"/>
              <a:t>LBMHD</a:t>
            </a:r>
          </a:p>
        </p:txBody>
      </p:sp>
      <p:sp>
        <p:nvSpPr>
          <p:cNvPr id="92165" name="Rectangle 3"/>
          <p:cNvSpPr>
            <a:spLocks noGrp="1" noChangeArrowheads="1"/>
          </p:cNvSpPr>
          <p:nvPr>
            <p:ph type="body" idx="1"/>
          </p:nvPr>
        </p:nvSpPr>
        <p:spPr>
          <a:xfrm>
            <a:off x="455613" y="1143000"/>
            <a:ext cx="8226425" cy="5715000"/>
          </a:xfrm>
          <a:noFill/>
        </p:spPr>
        <p:txBody>
          <a:bodyPr/>
          <a:lstStyle/>
          <a:p>
            <a:pPr eaLnBrk="1" hangingPunct="1"/>
            <a:r>
              <a:rPr lang="en-US" sz="1800" dirty="0" smtClean="0"/>
              <a:t>Lattice Boltzmann </a:t>
            </a:r>
            <a:r>
              <a:rPr lang="en-US" sz="1800" dirty="0" err="1" smtClean="0"/>
              <a:t>Magnetohydrodynamics</a:t>
            </a:r>
            <a:r>
              <a:rPr lang="en-US" sz="1800" dirty="0" smtClean="0"/>
              <a:t> (</a:t>
            </a:r>
            <a:r>
              <a:rPr lang="en-US" sz="1800" dirty="0" err="1" smtClean="0"/>
              <a:t>CFD+Maxwell’s</a:t>
            </a:r>
            <a:r>
              <a:rPr lang="en-US" sz="1800" dirty="0" smtClean="0"/>
              <a:t> Equations)</a:t>
            </a:r>
          </a:p>
          <a:p>
            <a:pPr eaLnBrk="1" hangingPunct="1"/>
            <a:r>
              <a:rPr lang="en-US" sz="1800" dirty="0" smtClean="0"/>
              <a:t>Plasma </a:t>
            </a:r>
            <a:r>
              <a:rPr lang="en-US" sz="1800" dirty="0"/>
              <a:t>turbulence simulation via Lattice Boltzmann </a:t>
            </a:r>
            <a:r>
              <a:rPr lang="en-US" sz="1800" dirty="0" smtClean="0"/>
              <a:t>Method (~structured grid) for simulating astrophysical phenomena and fusion devices</a:t>
            </a:r>
          </a:p>
          <a:p>
            <a:pPr eaLnBrk="1" hangingPunct="1"/>
            <a:r>
              <a:rPr lang="en-US" sz="1800" dirty="0" smtClean="0"/>
              <a:t>Three macroscopic quantities:</a:t>
            </a:r>
          </a:p>
          <a:p>
            <a:pPr lvl="1" eaLnBrk="1" hangingPunct="1"/>
            <a:r>
              <a:rPr lang="en-US" sz="1400" dirty="0" smtClean="0"/>
              <a:t>Density</a:t>
            </a:r>
          </a:p>
          <a:p>
            <a:pPr lvl="1" eaLnBrk="1" hangingPunct="1"/>
            <a:r>
              <a:rPr lang="en-US" sz="1400" dirty="0" smtClean="0"/>
              <a:t>Momentum (vector)</a:t>
            </a:r>
          </a:p>
          <a:p>
            <a:pPr lvl="1" eaLnBrk="1" hangingPunct="1"/>
            <a:r>
              <a:rPr lang="en-US" sz="1400" dirty="0" smtClean="0"/>
              <a:t>Magnetic Field (vector)</a:t>
            </a:r>
            <a:endParaRPr lang="en-US" sz="1600" dirty="0" smtClean="0"/>
          </a:p>
          <a:p>
            <a:pPr eaLnBrk="1" hangingPunct="1"/>
            <a:r>
              <a:rPr lang="en-US" sz="1800" dirty="0" smtClean="0"/>
              <a:t>LBM requires two velocity distributions</a:t>
            </a:r>
            <a:r>
              <a:rPr lang="en-US" sz="1800" dirty="0"/>
              <a:t>:</a:t>
            </a:r>
          </a:p>
          <a:p>
            <a:pPr lvl="1" eaLnBrk="1" hangingPunct="1"/>
            <a:r>
              <a:rPr lang="en-US" sz="1400" dirty="0"/>
              <a:t>momentum distribution (27 scalar components)</a:t>
            </a:r>
          </a:p>
          <a:p>
            <a:pPr lvl="1" eaLnBrk="1" hangingPunct="1"/>
            <a:r>
              <a:rPr lang="en-US" sz="1400" dirty="0"/>
              <a:t>magnetic distribution (15</a:t>
            </a:r>
            <a:r>
              <a:rPr lang="en-US" sz="1400" dirty="0" smtClean="0"/>
              <a:t> Cartesian vector </a:t>
            </a:r>
            <a:r>
              <a:rPr lang="en-US" sz="1400" dirty="0"/>
              <a:t>components</a:t>
            </a:r>
            <a:r>
              <a:rPr lang="en-US" sz="1400" dirty="0" smtClean="0"/>
              <a:t>)</a:t>
            </a:r>
          </a:p>
          <a:p>
            <a:r>
              <a:rPr lang="en-US" sz="1800" dirty="0" smtClean="0"/>
              <a:t>Overall, that represents a </a:t>
            </a:r>
            <a:r>
              <a:rPr lang="en-US" sz="1800" b="1" dirty="0" smtClean="0">
                <a:solidFill>
                  <a:srgbClr val="FF0080"/>
                </a:solidFill>
              </a:rPr>
              <a:t>storage requirement of 158 doubles per point</a:t>
            </a:r>
            <a:r>
              <a:rPr lang="en-US" sz="1800" dirty="0" smtClean="0"/>
              <a:t>.</a:t>
            </a:r>
            <a:endParaRPr lang="en-US" sz="1800" dirty="0"/>
          </a:p>
        </p:txBody>
      </p:sp>
      <p:grpSp>
        <p:nvGrpSpPr>
          <p:cNvPr id="2" name="Group 4"/>
          <p:cNvGrpSpPr>
            <a:grpSpLocks noChangeAspect="1"/>
          </p:cNvGrpSpPr>
          <p:nvPr/>
        </p:nvGrpSpPr>
        <p:grpSpPr bwMode="auto">
          <a:xfrm>
            <a:off x="914400" y="4343400"/>
            <a:ext cx="7315200" cy="2235200"/>
            <a:chOff x="1872" y="3072"/>
            <a:chExt cx="3456" cy="1056"/>
          </a:xfrm>
        </p:grpSpPr>
        <p:sp>
          <p:nvSpPr>
            <p:cNvPr id="92167" name="Text Box 5"/>
            <p:cNvSpPr txBox="1">
              <a:spLocks noChangeArrowheads="1"/>
            </p:cNvSpPr>
            <p:nvPr/>
          </p:nvSpPr>
          <p:spPr bwMode="auto">
            <a:xfrm>
              <a:off x="3024" y="4032"/>
              <a:ext cx="1152" cy="96"/>
            </a:xfrm>
            <a:prstGeom prst="rect">
              <a:avLst/>
            </a:prstGeom>
            <a:noFill/>
            <a:ln w="9525">
              <a:noFill/>
              <a:miter lim="800000"/>
              <a:headEnd/>
              <a:tailEnd/>
            </a:ln>
          </p:spPr>
          <p:txBody>
            <a:bodyPr wrap="none" lIns="0" tIns="0" rIns="0" bIns="0" anchor="ctr">
              <a:prstTxWarp prst="textNoShape">
                <a:avLst/>
              </a:prstTxWarp>
            </a:bodyPr>
            <a:lstStyle/>
            <a:p>
              <a:pPr algn="ctr"/>
              <a:r>
                <a:rPr lang="en-US" sz="900"/>
                <a:t>momentum distribution</a:t>
              </a:r>
              <a:endParaRPr lang="en-US" sz="900" i="1"/>
            </a:p>
          </p:txBody>
        </p:sp>
        <p:grpSp>
          <p:nvGrpSpPr>
            <p:cNvPr id="3" name="Group 6"/>
            <p:cNvGrpSpPr>
              <a:grpSpLocks/>
            </p:cNvGrpSpPr>
            <p:nvPr/>
          </p:nvGrpSpPr>
          <p:grpSpPr bwMode="auto">
            <a:xfrm>
              <a:off x="3600" y="3120"/>
              <a:ext cx="480" cy="768"/>
              <a:chOff x="864" y="96"/>
              <a:chExt cx="480" cy="768"/>
            </a:xfrm>
          </p:grpSpPr>
          <p:sp>
            <p:nvSpPr>
              <p:cNvPr id="92270" name="Freeform 7"/>
              <p:cNvSpPr>
                <a:spLocks/>
              </p:cNvSpPr>
              <p:nvPr/>
            </p:nvSpPr>
            <p:spPr bwMode="auto">
              <a:xfrm>
                <a:off x="912" y="96"/>
                <a:ext cx="384" cy="768"/>
              </a:xfrm>
              <a:custGeom>
                <a:avLst/>
                <a:gdLst>
                  <a:gd name="T0" fmla="*/ 0 w 384"/>
                  <a:gd name="T1" fmla="*/ 0 h 768"/>
                  <a:gd name="T2" fmla="*/ 0 w 384"/>
                  <a:gd name="T3" fmla="*/ 576 h 768"/>
                  <a:gd name="T4" fmla="*/ 384 w 384"/>
                  <a:gd name="T5" fmla="*/ 768 h 768"/>
                  <a:gd name="T6" fmla="*/ 384 w 384"/>
                  <a:gd name="T7" fmla="*/ 192 h 768"/>
                  <a:gd name="T8" fmla="*/ 0 w 384"/>
                  <a:gd name="T9" fmla="*/ 0 h 768"/>
                  <a:gd name="T10" fmla="*/ 0 60000 65536"/>
                  <a:gd name="T11" fmla="*/ 0 60000 65536"/>
                  <a:gd name="T12" fmla="*/ 0 60000 65536"/>
                  <a:gd name="T13" fmla="*/ 0 60000 65536"/>
                  <a:gd name="T14" fmla="*/ 0 60000 65536"/>
                  <a:gd name="T15" fmla="*/ 0 w 384"/>
                  <a:gd name="T16" fmla="*/ 0 h 768"/>
                  <a:gd name="T17" fmla="*/ 384 w 384"/>
                  <a:gd name="T18" fmla="*/ 768 h 768"/>
                </a:gdLst>
                <a:ahLst/>
                <a:cxnLst>
                  <a:cxn ang="T10">
                    <a:pos x="T0" y="T1"/>
                  </a:cxn>
                  <a:cxn ang="T11">
                    <a:pos x="T2" y="T3"/>
                  </a:cxn>
                  <a:cxn ang="T12">
                    <a:pos x="T4" y="T5"/>
                  </a:cxn>
                  <a:cxn ang="T13">
                    <a:pos x="T6" y="T7"/>
                  </a:cxn>
                  <a:cxn ang="T14">
                    <a:pos x="T8" y="T9"/>
                  </a:cxn>
                </a:cxnLst>
                <a:rect l="T15" t="T16" r="T17" b="T18"/>
                <a:pathLst>
                  <a:path w="384" h="768">
                    <a:moveTo>
                      <a:pt x="0" y="0"/>
                    </a:moveTo>
                    <a:lnTo>
                      <a:pt x="0" y="576"/>
                    </a:lnTo>
                    <a:lnTo>
                      <a:pt x="384" y="768"/>
                    </a:lnTo>
                    <a:lnTo>
                      <a:pt x="384" y="192"/>
                    </a:lnTo>
                    <a:lnTo>
                      <a:pt x="0" y="0"/>
                    </a:lnTo>
                    <a:close/>
                  </a:path>
                </a:pathLst>
              </a:custGeom>
              <a:solidFill>
                <a:srgbClr val="E6E6E6">
                  <a:alpha val="50195"/>
                </a:srgbClr>
              </a:solidFill>
              <a:ln w="6350">
                <a:solidFill>
                  <a:schemeClr val="tx1"/>
                </a:solidFill>
                <a:prstDash val="dash"/>
                <a:round/>
                <a:headEnd/>
                <a:tailEnd/>
              </a:ln>
            </p:spPr>
            <p:txBody>
              <a:bodyPr wrap="none" anchor="ctr">
                <a:prstTxWarp prst="textNoShape">
                  <a:avLst/>
                </a:prstTxWarp>
              </a:bodyPr>
              <a:lstStyle/>
              <a:p>
                <a:endParaRPr lang="en-US" sz="900"/>
              </a:p>
            </p:txBody>
          </p:sp>
          <p:sp>
            <p:nvSpPr>
              <p:cNvPr id="92271" name="Line 8"/>
              <p:cNvSpPr>
                <a:spLocks noChangeShapeType="1"/>
              </p:cNvSpPr>
              <p:nvPr/>
            </p:nvSpPr>
            <p:spPr bwMode="auto">
              <a:xfrm>
                <a:off x="864" y="528"/>
                <a:ext cx="48" cy="144"/>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72" name="Line 9"/>
              <p:cNvSpPr>
                <a:spLocks noChangeShapeType="1"/>
              </p:cNvSpPr>
              <p:nvPr/>
            </p:nvSpPr>
            <p:spPr bwMode="auto">
              <a:xfrm>
                <a:off x="864" y="528"/>
                <a:ext cx="240" cy="240"/>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73" name="Line 10"/>
              <p:cNvSpPr>
                <a:spLocks noChangeShapeType="1"/>
              </p:cNvSpPr>
              <p:nvPr/>
            </p:nvSpPr>
            <p:spPr bwMode="auto">
              <a:xfrm>
                <a:off x="864" y="528"/>
                <a:ext cx="432" cy="336"/>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74" name="Line 11"/>
              <p:cNvSpPr>
                <a:spLocks noChangeShapeType="1"/>
              </p:cNvSpPr>
              <p:nvPr/>
            </p:nvSpPr>
            <p:spPr bwMode="auto">
              <a:xfrm>
                <a:off x="864" y="528"/>
                <a:ext cx="432" cy="48"/>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75" name="Line 12"/>
              <p:cNvSpPr>
                <a:spLocks noChangeShapeType="1"/>
              </p:cNvSpPr>
              <p:nvPr/>
            </p:nvSpPr>
            <p:spPr bwMode="auto">
              <a:xfrm flipV="1">
                <a:off x="864" y="480"/>
                <a:ext cx="240" cy="48"/>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76" name="Line 13"/>
              <p:cNvSpPr>
                <a:spLocks noChangeShapeType="1"/>
              </p:cNvSpPr>
              <p:nvPr/>
            </p:nvSpPr>
            <p:spPr bwMode="auto">
              <a:xfrm flipV="1">
                <a:off x="864" y="384"/>
                <a:ext cx="48" cy="144"/>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77" name="Line 14"/>
              <p:cNvSpPr>
                <a:spLocks noChangeShapeType="1"/>
              </p:cNvSpPr>
              <p:nvPr/>
            </p:nvSpPr>
            <p:spPr bwMode="auto">
              <a:xfrm flipV="1">
                <a:off x="864" y="96"/>
                <a:ext cx="48" cy="432"/>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78" name="Line 15"/>
              <p:cNvSpPr>
                <a:spLocks noChangeShapeType="1"/>
              </p:cNvSpPr>
              <p:nvPr/>
            </p:nvSpPr>
            <p:spPr bwMode="auto">
              <a:xfrm flipV="1">
                <a:off x="864" y="192"/>
                <a:ext cx="240" cy="336"/>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79" name="Line 16"/>
              <p:cNvSpPr>
                <a:spLocks noChangeShapeType="1"/>
              </p:cNvSpPr>
              <p:nvPr/>
            </p:nvSpPr>
            <p:spPr bwMode="auto">
              <a:xfrm flipV="1">
                <a:off x="864" y="288"/>
                <a:ext cx="432" cy="240"/>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80" name="Text Box 17"/>
              <p:cNvSpPr txBox="1">
                <a:spLocks noChangeArrowheads="1"/>
              </p:cNvSpPr>
              <p:nvPr/>
            </p:nvSpPr>
            <p:spPr bwMode="auto">
              <a:xfrm>
                <a:off x="1200" y="286"/>
                <a:ext cx="144"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14</a:t>
                </a:r>
              </a:p>
            </p:txBody>
          </p:sp>
          <p:sp>
            <p:nvSpPr>
              <p:cNvPr id="92281" name="Text Box 18"/>
              <p:cNvSpPr txBox="1">
                <a:spLocks noChangeArrowheads="1"/>
              </p:cNvSpPr>
              <p:nvPr/>
            </p:nvSpPr>
            <p:spPr bwMode="auto">
              <a:xfrm>
                <a:off x="1056" y="190"/>
                <a:ext cx="96"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4</a:t>
                </a:r>
              </a:p>
            </p:txBody>
          </p:sp>
          <p:sp>
            <p:nvSpPr>
              <p:cNvPr id="92282" name="Text Box 19"/>
              <p:cNvSpPr txBox="1">
                <a:spLocks noChangeArrowheads="1"/>
              </p:cNvSpPr>
              <p:nvPr/>
            </p:nvSpPr>
            <p:spPr bwMode="auto">
              <a:xfrm>
                <a:off x="864" y="576"/>
                <a:ext cx="144"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13</a:t>
                </a:r>
              </a:p>
            </p:txBody>
          </p:sp>
          <p:sp>
            <p:nvSpPr>
              <p:cNvPr id="92283" name="Text Box 20"/>
              <p:cNvSpPr txBox="1">
                <a:spLocks noChangeArrowheads="1"/>
              </p:cNvSpPr>
              <p:nvPr/>
            </p:nvSpPr>
            <p:spPr bwMode="auto">
              <a:xfrm>
                <a:off x="1200" y="766"/>
                <a:ext cx="144"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16</a:t>
                </a:r>
              </a:p>
            </p:txBody>
          </p:sp>
          <p:sp>
            <p:nvSpPr>
              <p:cNvPr id="92284" name="Text Box 21"/>
              <p:cNvSpPr txBox="1">
                <a:spLocks noChangeArrowheads="1"/>
              </p:cNvSpPr>
              <p:nvPr/>
            </p:nvSpPr>
            <p:spPr bwMode="auto">
              <a:xfrm>
                <a:off x="1056" y="670"/>
                <a:ext cx="96"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5</a:t>
                </a:r>
              </a:p>
            </p:txBody>
          </p:sp>
          <p:sp>
            <p:nvSpPr>
              <p:cNvPr id="92285" name="Text Box 22"/>
              <p:cNvSpPr txBox="1">
                <a:spLocks noChangeArrowheads="1"/>
              </p:cNvSpPr>
              <p:nvPr/>
            </p:nvSpPr>
            <p:spPr bwMode="auto">
              <a:xfrm>
                <a:off x="864" y="336"/>
                <a:ext cx="144"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8</a:t>
                </a:r>
              </a:p>
            </p:txBody>
          </p:sp>
          <p:sp>
            <p:nvSpPr>
              <p:cNvPr id="92286" name="Text Box 23"/>
              <p:cNvSpPr txBox="1">
                <a:spLocks noChangeArrowheads="1"/>
              </p:cNvSpPr>
              <p:nvPr/>
            </p:nvSpPr>
            <p:spPr bwMode="auto">
              <a:xfrm>
                <a:off x="1200" y="526"/>
                <a:ext cx="144"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9</a:t>
                </a:r>
              </a:p>
            </p:txBody>
          </p:sp>
          <p:sp>
            <p:nvSpPr>
              <p:cNvPr id="92287" name="Text Box 24"/>
              <p:cNvSpPr txBox="1">
                <a:spLocks noChangeArrowheads="1"/>
              </p:cNvSpPr>
              <p:nvPr/>
            </p:nvSpPr>
            <p:spPr bwMode="auto">
              <a:xfrm>
                <a:off x="1056" y="430"/>
                <a:ext cx="96"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21</a:t>
                </a:r>
              </a:p>
            </p:txBody>
          </p:sp>
          <p:sp>
            <p:nvSpPr>
              <p:cNvPr id="92288" name="Text Box 25"/>
              <p:cNvSpPr txBox="1">
                <a:spLocks noChangeArrowheads="1"/>
              </p:cNvSpPr>
              <p:nvPr/>
            </p:nvSpPr>
            <p:spPr bwMode="auto">
              <a:xfrm>
                <a:off x="864" y="96"/>
                <a:ext cx="144"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12</a:t>
                </a:r>
              </a:p>
            </p:txBody>
          </p:sp>
        </p:grpSp>
        <p:sp>
          <p:nvSpPr>
            <p:cNvPr id="92169" name="Line 26"/>
            <p:cNvSpPr>
              <a:spLocks noChangeShapeType="1"/>
            </p:cNvSpPr>
            <p:nvPr/>
          </p:nvSpPr>
          <p:spPr bwMode="auto">
            <a:xfrm>
              <a:off x="3168" y="3792"/>
              <a:ext cx="384" cy="192"/>
            </a:xfrm>
            <a:prstGeom prst="line">
              <a:avLst/>
            </a:prstGeom>
            <a:noFill/>
            <a:ln w="12700">
              <a:solidFill>
                <a:schemeClr val="tx1"/>
              </a:solidFill>
              <a:round/>
              <a:headEnd type="stealth" w="sm" len="sm"/>
              <a:tailEnd/>
            </a:ln>
          </p:spPr>
          <p:txBody>
            <a:bodyPr wrap="none" anchor="ctr">
              <a:prstTxWarp prst="textNoShape">
                <a:avLst/>
              </a:prstTxWarp>
            </a:bodyPr>
            <a:lstStyle/>
            <a:p>
              <a:endParaRPr lang="en-US" sz="900"/>
            </a:p>
          </p:txBody>
        </p:sp>
        <p:sp>
          <p:nvSpPr>
            <p:cNvPr id="92170" name="Text Box 27"/>
            <p:cNvSpPr txBox="1">
              <a:spLocks noChangeArrowheads="1"/>
            </p:cNvSpPr>
            <p:nvPr/>
          </p:nvSpPr>
          <p:spPr bwMode="auto">
            <a:xfrm>
              <a:off x="3024" y="3696"/>
              <a:ext cx="144" cy="144"/>
            </a:xfrm>
            <a:prstGeom prst="rect">
              <a:avLst/>
            </a:prstGeom>
            <a:noFill/>
            <a:ln w="9525">
              <a:noFill/>
              <a:miter lim="800000"/>
              <a:headEnd/>
              <a:tailEnd/>
            </a:ln>
          </p:spPr>
          <p:txBody>
            <a:bodyPr wrap="none" lIns="0" tIns="0" rIns="0" bIns="0" anchor="ctr">
              <a:prstTxWarp prst="textNoShape">
                <a:avLst/>
              </a:prstTxWarp>
            </a:bodyPr>
            <a:lstStyle/>
            <a:p>
              <a:pPr algn="ctr"/>
              <a:r>
                <a:rPr lang="en-US" sz="900"/>
                <a:t>+Y</a:t>
              </a:r>
            </a:p>
          </p:txBody>
        </p:sp>
        <p:grpSp>
          <p:nvGrpSpPr>
            <p:cNvPr id="4" name="Group 28"/>
            <p:cNvGrpSpPr>
              <a:grpSpLocks/>
            </p:cNvGrpSpPr>
            <p:nvPr/>
          </p:nvGrpSpPr>
          <p:grpSpPr bwMode="auto">
            <a:xfrm>
              <a:off x="3360" y="3168"/>
              <a:ext cx="480" cy="768"/>
              <a:chOff x="2352" y="96"/>
              <a:chExt cx="480" cy="768"/>
            </a:xfrm>
          </p:grpSpPr>
          <p:sp>
            <p:nvSpPr>
              <p:cNvPr id="92252" name="Freeform 29"/>
              <p:cNvSpPr>
                <a:spLocks/>
              </p:cNvSpPr>
              <p:nvPr/>
            </p:nvSpPr>
            <p:spPr bwMode="auto">
              <a:xfrm>
                <a:off x="2400" y="96"/>
                <a:ext cx="384" cy="768"/>
              </a:xfrm>
              <a:custGeom>
                <a:avLst/>
                <a:gdLst>
                  <a:gd name="T0" fmla="*/ 0 w 384"/>
                  <a:gd name="T1" fmla="*/ 0 h 768"/>
                  <a:gd name="T2" fmla="*/ 0 w 384"/>
                  <a:gd name="T3" fmla="*/ 576 h 768"/>
                  <a:gd name="T4" fmla="*/ 384 w 384"/>
                  <a:gd name="T5" fmla="*/ 768 h 768"/>
                  <a:gd name="T6" fmla="*/ 384 w 384"/>
                  <a:gd name="T7" fmla="*/ 192 h 768"/>
                  <a:gd name="T8" fmla="*/ 0 w 384"/>
                  <a:gd name="T9" fmla="*/ 0 h 768"/>
                  <a:gd name="T10" fmla="*/ 0 60000 65536"/>
                  <a:gd name="T11" fmla="*/ 0 60000 65536"/>
                  <a:gd name="T12" fmla="*/ 0 60000 65536"/>
                  <a:gd name="T13" fmla="*/ 0 60000 65536"/>
                  <a:gd name="T14" fmla="*/ 0 60000 65536"/>
                  <a:gd name="T15" fmla="*/ 0 w 384"/>
                  <a:gd name="T16" fmla="*/ 0 h 768"/>
                  <a:gd name="T17" fmla="*/ 384 w 384"/>
                  <a:gd name="T18" fmla="*/ 768 h 768"/>
                </a:gdLst>
                <a:ahLst/>
                <a:cxnLst>
                  <a:cxn ang="T10">
                    <a:pos x="T0" y="T1"/>
                  </a:cxn>
                  <a:cxn ang="T11">
                    <a:pos x="T2" y="T3"/>
                  </a:cxn>
                  <a:cxn ang="T12">
                    <a:pos x="T4" y="T5"/>
                  </a:cxn>
                  <a:cxn ang="T13">
                    <a:pos x="T6" y="T7"/>
                  </a:cxn>
                  <a:cxn ang="T14">
                    <a:pos x="T8" y="T9"/>
                  </a:cxn>
                </a:cxnLst>
                <a:rect l="T15" t="T16" r="T17" b="T18"/>
                <a:pathLst>
                  <a:path w="384" h="768">
                    <a:moveTo>
                      <a:pt x="0" y="0"/>
                    </a:moveTo>
                    <a:lnTo>
                      <a:pt x="0" y="576"/>
                    </a:lnTo>
                    <a:lnTo>
                      <a:pt x="384" y="768"/>
                    </a:lnTo>
                    <a:lnTo>
                      <a:pt x="384" y="192"/>
                    </a:lnTo>
                    <a:lnTo>
                      <a:pt x="0" y="0"/>
                    </a:lnTo>
                    <a:close/>
                  </a:path>
                </a:pathLst>
              </a:custGeom>
              <a:solidFill>
                <a:srgbClr val="E6E6E6">
                  <a:alpha val="50195"/>
                </a:srgbClr>
              </a:solidFill>
              <a:ln w="6350">
                <a:solidFill>
                  <a:schemeClr val="tx1"/>
                </a:solidFill>
                <a:prstDash val="dash"/>
                <a:round/>
                <a:headEnd/>
                <a:tailEnd/>
              </a:ln>
            </p:spPr>
            <p:txBody>
              <a:bodyPr wrap="none" anchor="ctr">
                <a:prstTxWarp prst="textNoShape">
                  <a:avLst/>
                </a:prstTxWarp>
              </a:bodyPr>
              <a:lstStyle/>
              <a:p>
                <a:endParaRPr lang="en-US" sz="900"/>
              </a:p>
            </p:txBody>
          </p:sp>
          <p:sp>
            <p:nvSpPr>
              <p:cNvPr id="92253" name="Line 30"/>
              <p:cNvSpPr>
                <a:spLocks noChangeShapeType="1"/>
              </p:cNvSpPr>
              <p:nvPr/>
            </p:nvSpPr>
            <p:spPr bwMode="auto">
              <a:xfrm flipH="1" flipV="1">
                <a:off x="2400" y="384"/>
                <a:ext cx="192" cy="96"/>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54" name="Line 31"/>
              <p:cNvSpPr>
                <a:spLocks noChangeShapeType="1"/>
              </p:cNvSpPr>
              <p:nvPr/>
            </p:nvSpPr>
            <p:spPr bwMode="auto">
              <a:xfrm flipH="1" flipV="1">
                <a:off x="2592" y="192"/>
                <a:ext cx="0" cy="288"/>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55" name="Line 32"/>
              <p:cNvSpPr>
                <a:spLocks noChangeShapeType="1"/>
              </p:cNvSpPr>
              <p:nvPr/>
            </p:nvSpPr>
            <p:spPr bwMode="auto">
              <a:xfrm flipH="1">
                <a:off x="2592" y="480"/>
                <a:ext cx="0" cy="288"/>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56" name="Line 33"/>
              <p:cNvSpPr>
                <a:spLocks noChangeShapeType="1"/>
              </p:cNvSpPr>
              <p:nvPr/>
            </p:nvSpPr>
            <p:spPr bwMode="auto">
              <a:xfrm>
                <a:off x="2592" y="480"/>
                <a:ext cx="192" cy="384"/>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57" name="Line 34"/>
              <p:cNvSpPr>
                <a:spLocks noChangeShapeType="1"/>
              </p:cNvSpPr>
              <p:nvPr/>
            </p:nvSpPr>
            <p:spPr bwMode="auto">
              <a:xfrm flipH="1">
                <a:off x="2400" y="480"/>
                <a:ext cx="192" cy="192"/>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58" name="Line 35"/>
              <p:cNvSpPr>
                <a:spLocks noChangeShapeType="1"/>
              </p:cNvSpPr>
              <p:nvPr/>
            </p:nvSpPr>
            <p:spPr bwMode="auto">
              <a:xfrm>
                <a:off x="2592" y="480"/>
                <a:ext cx="192" cy="96"/>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59" name="Line 36"/>
              <p:cNvSpPr>
                <a:spLocks noChangeShapeType="1"/>
              </p:cNvSpPr>
              <p:nvPr/>
            </p:nvSpPr>
            <p:spPr bwMode="auto">
              <a:xfrm flipV="1">
                <a:off x="2592" y="288"/>
                <a:ext cx="192" cy="192"/>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60" name="Line 37"/>
              <p:cNvSpPr>
                <a:spLocks noChangeShapeType="1"/>
              </p:cNvSpPr>
              <p:nvPr/>
            </p:nvSpPr>
            <p:spPr bwMode="auto">
              <a:xfrm flipH="1" flipV="1">
                <a:off x="2400" y="96"/>
                <a:ext cx="192" cy="384"/>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61" name="Text Box 38"/>
              <p:cNvSpPr txBox="1">
                <a:spLocks noChangeArrowheads="1"/>
              </p:cNvSpPr>
              <p:nvPr/>
            </p:nvSpPr>
            <p:spPr bwMode="auto">
              <a:xfrm>
                <a:off x="2688" y="286"/>
                <a:ext cx="144"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2</a:t>
                </a:r>
              </a:p>
            </p:txBody>
          </p:sp>
          <p:sp>
            <p:nvSpPr>
              <p:cNvPr id="92262" name="Text Box 39"/>
              <p:cNvSpPr txBox="1">
                <a:spLocks noChangeArrowheads="1"/>
              </p:cNvSpPr>
              <p:nvPr/>
            </p:nvSpPr>
            <p:spPr bwMode="auto">
              <a:xfrm>
                <a:off x="2544" y="190"/>
                <a:ext cx="96"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25</a:t>
                </a:r>
              </a:p>
            </p:txBody>
          </p:sp>
          <p:sp>
            <p:nvSpPr>
              <p:cNvPr id="92263" name="Text Box 40"/>
              <p:cNvSpPr txBox="1">
                <a:spLocks noChangeArrowheads="1"/>
              </p:cNvSpPr>
              <p:nvPr/>
            </p:nvSpPr>
            <p:spPr bwMode="auto">
              <a:xfrm>
                <a:off x="2352" y="576"/>
                <a:ext cx="144"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1</a:t>
                </a:r>
              </a:p>
            </p:txBody>
          </p:sp>
          <p:sp>
            <p:nvSpPr>
              <p:cNvPr id="92264" name="Text Box 41"/>
              <p:cNvSpPr txBox="1">
                <a:spLocks noChangeArrowheads="1"/>
              </p:cNvSpPr>
              <p:nvPr/>
            </p:nvSpPr>
            <p:spPr bwMode="auto">
              <a:xfrm>
                <a:off x="2688" y="766"/>
                <a:ext cx="144"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3</a:t>
                </a:r>
              </a:p>
            </p:txBody>
          </p:sp>
          <p:sp>
            <p:nvSpPr>
              <p:cNvPr id="92265" name="Text Box 42"/>
              <p:cNvSpPr txBox="1">
                <a:spLocks noChangeArrowheads="1"/>
              </p:cNvSpPr>
              <p:nvPr/>
            </p:nvSpPr>
            <p:spPr bwMode="auto">
              <a:xfrm>
                <a:off x="2544" y="670"/>
                <a:ext cx="96"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24</a:t>
                </a:r>
              </a:p>
            </p:txBody>
          </p:sp>
          <p:sp>
            <p:nvSpPr>
              <p:cNvPr id="92266" name="Text Box 43"/>
              <p:cNvSpPr txBox="1">
                <a:spLocks noChangeArrowheads="1"/>
              </p:cNvSpPr>
              <p:nvPr/>
            </p:nvSpPr>
            <p:spPr bwMode="auto">
              <a:xfrm>
                <a:off x="2352" y="336"/>
                <a:ext cx="144"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23</a:t>
                </a:r>
              </a:p>
            </p:txBody>
          </p:sp>
          <p:sp>
            <p:nvSpPr>
              <p:cNvPr id="92267" name="Text Box 44"/>
              <p:cNvSpPr txBox="1">
                <a:spLocks noChangeArrowheads="1"/>
              </p:cNvSpPr>
              <p:nvPr/>
            </p:nvSpPr>
            <p:spPr bwMode="auto">
              <a:xfrm>
                <a:off x="2688" y="526"/>
                <a:ext cx="144"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22</a:t>
                </a:r>
              </a:p>
            </p:txBody>
          </p:sp>
          <p:sp>
            <p:nvSpPr>
              <p:cNvPr id="92268" name="Text Box 45"/>
              <p:cNvSpPr txBox="1">
                <a:spLocks noChangeArrowheads="1"/>
              </p:cNvSpPr>
              <p:nvPr/>
            </p:nvSpPr>
            <p:spPr bwMode="auto">
              <a:xfrm>
                <a:off x="2544" y="430"/>
                <a:ext cx="96"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26</a:t>
                </a:r>
              </a:p>
            </p:txBody>
          </p:sp>
          <p:sp>
            <p:nvSpPr>
              <p:cNvPr id="92269" name="Text Box 46"/>
              <p:cNvSpPr txBox="1">
                <a:spLocks noChangeArrowheads="1"/>
              </p:cNvSpPr>
              <p:nvPr/>
            </p:nvSpPr>
            <p:spPr bwMode="auto">
              <a:xfrm>
                <a:off x="2352" y="96"/>
                <a:ext cx="144"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0</a:t>
                </a:r>
              </a:p>
            </p:txBody>
          </p:sp>
        </p:grpSp>
        <p:grpSp>
          <p:nvGrpSpPr>
            <p:cNvPr id="5" name="Group 47"/>
            <p:cNvGrpSpPr>
              <a:grpSpLocks/>
            </p:cNvGrpSpPr>
            <p:nvPr/>
          </p:nvGrpSpPr>
          <p:grpSpPr bwMode="auto">
            <a:xfrm>
              <a:off x="3120" y="3216"/>
              <a:ext cx="480" cy="768"/>
              <a:chOff x="2016" y="192"/>
              <a:chExt cx="480" cy="768"/>
            </a:xfrm>
          </p:grpSpPr>
          <p:sp>
            <p:nvSpPr>
              <p:cNvPr id="92233" name="Line 48"/>
              <p:cNvSpPr>
                <a:spLocks noChangeShapeType="1"/>
              </p:cNvSpPr>
              <p:nvPr/>
            </p:nvSpPr>
            <p:spPr bwMode="auto">
              <a:xfrm flipH="1" flipV="1">
                <a:off x="2064" y="192"/>
                <a:ext cx="432" cy="336"/>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34" name="Line 49"/>
              <p:cNvSpPr>
                <a:spLocks noChangeShapeType="1"/>
              </p:cNvSpPr>
              <p:nvPr/>
            </p:nvSpPr>
            <p:spPr bwMode="auto">
              <a:xfrm flipH="1" flipV="1">
                <a:off x="2256" y="288"/>
                <a:ext cx="240" cy="240"/>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35" name="Line 50"/>
              <p:cNvSpPr>
                <a:spLocks noChangeShapeType="1"/>
              </p:cNvSpPr>
              <p:nvPr/>
            </p:nvSpPr>
            <p:spPr bwMode="auto">
              <a:xfrm flipH="1" flipV="1">
                <a:off x="2448" y="384"/>
                <a:ext cx="48" cy="144"/>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36" name="Line 51"/>
              <p:cNvSpPr>
                <a:spLocks noChangeShapeType="1"/>
              </p:cNvSpPr>
              <p:nvPr/>
            </p:nvSpPr>
            <p:spPr bwMode="auto">
              <a:xfrm flipH="1">
                <a:off x="2448" y="528"/>
                <a:ext cx="48" cy="144"/>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37" name="Line 52"/>
              <p:cNvSpPr>
                <a:spLocks noChangeShapeType="1"/>
              </p:cNvSpPr>
              <p:nvPr/>
            </p:nvSpPr>
            <p:spPr bwMode="auto">
              <a:xfrm flipH="1">
                <a:off x="2256" y="528"/>
                <a:ext cx="240" cy="48"/>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38" name="Line 53"/>
              <p:cNvSpPr>
                <a:spLocks noChangeShapeType="1"/>
              </p:cNvSpPr>
              <p:nvPr/>
            </p:nvSpPr>
            <p:spPr bwMode="auto">
              <a:xfrm flipH="1" flipV="1">
                <a:off x="2064" y="480"/>
                <a:ext cx="432" cy="48"/>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39" name="Line 54"/>
              <p:cNvSpPr>
                <a:spLocks noChangeShapeType="1"/>
              </p:cNvSpPr>
              <p:nvPr/>
            </p:nvSpPr>
            <p:spPr bwMode="auto">
              <a:xfrm flipH="1">
                <a:off x="2448" y="528"/>
                <a:ext cx="48" cy="432"/>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40" name="Line 55"/>
              <p:cNvSpPr>
                <a:spLocks noChangeShapeType="1"/>
              </p:cNvSpPr>
              <p:nvPr/>
            </p:nvSpPr>
            <p:spPr bwMode="auto">
              <a:xfrm flipH="1">
                <a:off x="2256" y="528"/>
                <a:ext cx="240" cy="336"/>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41" name="Line 56"/>
              <p:cNvSpPr>
                <a:spLocks noChangeShapeType="1"/>
              </p:cNvSpPr>
              <p:nvPr/>
            </p:nvSpPr>
            <p:spPr bwMode="auto">
              <a:xfrm flipH="1">
                <a:off x="2064" y="528"/>
                <a:ext cx="432" cy="240"/>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42" name="Freeform 57"/>
              <p:cNvSpPr>
                <a:spLocks/>
              </p:cNvSpPr>
              <p:nvPr/>
            </p:nvSpPr>
            <p:spPr bwMode="auto">
              <a:xfrm>
                <a:off x="2064" y="192"/>
                <a:ext cx="384" cy="768"/>
              </a:xfrm>
              <a:custGeom>
                <a:avLst/>
                <a:gdLst>
                  <a:gd name="T0" fmla="*/ 0 w 384"/>
                  <a:gd name="T1" fmla="*/ 0 h 768"/>
                  <a:gd name="T2" fmla="*/ 0 w 384"/>
                  <a:gd name="T3" fmla="*/ 576 h 768"/>
                  <a:gd name="T4" fmla="*/ 384 w 384"/>
                  <a:gd name="T5" fmla="*/ 768 h 768"/>
                  <a:gd name="T6" fmla="*/ 384 w 384"/>
                  <a:gd name="T7" fmla="*/ 192 h 768"/>
                  <a:gd name="T8" fmla="*/ 0 w 384"/>
                  <a:gd name="T9" fmla="*/ 0 h 768"/>
                  <a:gd name="T10" fmla="*/ 0 60000 65536"/>
                  <a:gd name="T11" fmla="*/ 0 60000 65536"/>
                  <a:gd name="T12" fmla="*/ 0 60000 65536"/>
                  <a:gd name="T13" fmla="*/ 0 60000 65536"/>
                  <a:gd name="T14" fmla="*/ 0 60000 65536"/>
                  <a:gd name="T15" fmla="*/ 0 w 384"/>
                  <a:gd name="T16" fmla="*/ 0 h 768"/>
                  <a:gd name="T17" fmla="*/ 384 w 384"/>
                  <a:gd name="T18" fmla="*/ 768 h 768"/>
                </a:gdLst>
                <a:ahLst/>
                <a:cxnLst>
                  <a:cxn ang="T10">
                    <a:pos x="T0" y="T1"/>
                  </a:cxn>
                  <a:cxn ang="T11">
                    <a:pos x="T2" y="T3"/>
                  </a:cxn>
                  <a:cxn ang="T12">
                    <a:pos x="T4" y="T5"/>
                  </a:cxn>
                  <a:cxn ang="T13">
                    <a:pos x="T6" y="T7"/>
                  </a:cxn>
                  <a:cxn ang="T14">
                    <a:pos x="T8" y="T9"/>
                  </a:cxn>
                </a:cxnLst>
                <a:rect l="T15" t="T16" r="T17" b="T18"/>
                <a:pathLst>
                  <a:path w="384" h="768">
                    <a:moveTo>
                      <a:pt x="0" y="0"/>
                    </a:moveTo>
                    <a:lnTo>
                      <a:pt x="0" y="576"/>
                    </a:lnTo>
                    <a:lnTo>
                      <a:pt x="384" y="768"/>
                    </a:lnTo>
                    <a:lnTo>
                      <a:pt x="384" y="192"/>
                    </a:lnTo>
                    <a:lnTo>
                      <a:pt x="0" y="0"/>
                    </a:lnTo>
                    <a:close/>
                  </a:path>
                </a:pathLst>
              </a:custGeom>
              <a:solidFill>
                <a:srgbClr val="E6E6E6">
                  <a:alpha val="50195"/>
                </a:srgbClr>
              </a:solidFill>
              <a:ln w="6350">
                <a:solidFill>
                  <a:schemeClr val="tx1"/>
                </a:solidFill>
                <a:prstDash val="dash"/>
                <a:round/>
                <a:headEnd/>
                <a:tailEnd/>
              </a:ln>
            </p:spPr>
            <p:txBody>
              <a:bodyPr wrap="none" anchor="ctr">
                <a:prstTxWarp prst="textNoShape">
                  <a:avLst/>
                </a:prstTxWarp>
              </a:bodyPr>
              <a:lstStyle/>
              <a:p>
                <a:endParaRPr lang="en-US" sz="900"/>
              </a:p>
            </p:txBody>
          </p:sp>
          <p:sp>
            <p:nvSpPr>
              <p:cNvPr id="92243" name="Text Box 58"/>
              <p:cNvSpPr txBox="1">
                <a:spLocks noChangeArrowheads="1"/>
              </p:cNvSpPr>
              <p:nvPr/>
            </p:nvSpPr>
            <p:spPr bwMode="auto">
              <a:xfrm>
                <a:off x="2352" y="382"/>
                <a:ext cx="144"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18</a:t>
                </a:r>
              </a:p>
            </p:txBody>
          </p:sp>
          <p:sp>
            <p:nvSpPr>
              <p:cNvPr id="92244" name="Text Box 59"/>
              <p:cNvSpPr txBox="1">
                <a:spLocks noChangeArrowheads="1"/>
              </p:cNvSpPr>
              <p:nvPr/>
            </p:nvSpPr>
            <p:spPr bwMode="auto">
              <a:xfrm>
                <a:off x="2208" y="286"/>
                <a:ext cx="96"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6</a:t>
                </a:r>
              </a:p>
            </p:txBody>
          </p:sp>
          <p:sp>
            <p:nvSpPr>
              <p:cNvPr id="92245" name="Text Box 60"/>
              <p:cNvSpPr txBox="1">
                <a:spLocks noChangeArrowheads="1"/>
              </p:cNvSpPr>
              <p:nvPr/>
            </p:nvSpPr>
            <p:spPr bwMode="auto">
              <a:xfrm>
                <a:off x="2016" y="672"/>
                <a:ext cx="144"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17</a:t>
                </a:r>
              </a:p>
            </p:txBody>
          </p:sp>
          <p:sp>
            <p:nvSpPr>
              <p:cNvPr id="92246" name="Text Box 61"/>
              <p:cNvSpPr txBox="1">
                <a:spLocks noChangeArrowheads="1"/>
              </p:cNvSpPr>
              <p:nvPr/>
            </p:nvSpPr>
            <p:spPr bwMode="auto">
              <a:xfrm>
                <a:off x="2352" y="862"/>
                <a:ext cx="144"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19</a:t>
                </a:r>
              </a:p>
            </p:txBody>
          </p:sp>
          <p:sp>
            <p:nvSpPr>
              <p:cNvPr id="92247" name="Text Box 62"/>
              <p:cNvSpPr txBox="1">
                <a:spLocks noChangeArrowheads="1"/>
              </p:cNvSpPr>
              <p:nvPr/>
            </p:nvSpPr>
            <p:spPr bwMode="auto">
              <a:xfrm>
                <a:off x="2208" y="766"/>
                <a:ext cx="96"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7</a:t>
                </a:r>
              </a:p>
            </p:txBody>
          </p:sp>
          <p:sp>
            <p:nvSpPr>
              <p:cNvPr id="92248" name="Text Box 63"/>
              <p:cNvSpPr txBox="1">
                <a:spLocks noChangeArrowheads="1"/>
              </p:cNvSpPr>
              <p:nvPr/>
            </p:nvSpPr>
            <p:spPr bwMode="auto">
              <a:xfrm>
                <a:off x="2016" y="432"/>
                <a:ext cx="144"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10</a:t>
                </a:r>
              </a:p>
            </p:txBody>
          </p:sp>
          <p:sp>
            <p:nvSpPr>
              <p:cNvPr id="92249" name="Text Box 64"/>
              <p:cNvSpPr txBox="1">
                <a:spLocks noChangeArrowheads="1"/>
              </p:cNvSpPr>
              <p:nvPr/>
            </p:nvSpPr>
            <p:spPr bwMode="auto">
              <a:xfrm>
                <a:off x="2352" y="622"/>
                <a:ext cx="144"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11</a:t>
                </a:r>
              </a:p>
            </p:txBody>
          </p:sp>
          <p:sp>
            <p:nvSpPr>
              <p:cNvPr id="92250" name="Text Box 65"/>
              <p:cNvSpPr txBox="1">
                <a:spLocks noChangeArrowheads="1"/>
              </p:cNvSpPr>
              <p:nvPr/>
            </p:nvSpPr>
            <p:spPr bwMode="auto">
              <a:xfrm>
                <a:off x="2208" y="526"/>
                <a:ext cx="96"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20</a:t>
                </a:r>
              </a:p>
            </p:txBody>
          </p:sp>
          <p:sp>
            <p:nvSpPr>
              <p:cNvPr id="92251" name="Text Box 66"/>
              <p:cNvSpPr txBox="1">
                <a:spLocks noChangeArrowheads="1"/>
              </p:cNvSpPr>
              <p:nvPr/>
            </p:nvSpPr>
            <p:spPr bwMode="auto">
              <a:xfrm>
                <a:off x="2016" y="192"/>
                <a:ext cx="144"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15</a:t>
                </a:r>
              </a:p>
            </p:txBody>
          </p:sp>
        </p:grpSp>
        <p:sp>
          <p:nvSpPr>
            <p:cNvPr id="92173" name="Line 67"/>
            <p:cNvSpPr>
              <a:spLocks noChangeShapeType="1"/>
            </p:cNvSpPr>
            <p:nvPr/>
          </p:nvSpPr>
          <p:spPr bwMode="auto">
            <a:xfrm>
              <a:off x="3552" y="3408"/>
              <a:ext cx="0" cy="576"/>
            </a:xfrm>
            <a:prstGeom prst="line">
              <a:avLst/>
            </a:prstGeom>
            <a:noFill/>
            <a:ln w="12700">
              <a:solidFill>
                <a:schemeClr val="tx1"/>
              </a:solidFill>
              <a:round/>
              <a:headEnd type="stealth" w="sm" len="sm"/>
              <a:tailEnd/>
            </a:ln>
          </p:spPr>
          <p:txBody>
            <a:bodyPr wrap="none" anchor="ctr">
              <a:prstTxWarp prst="textNoShape">
                <a:avLst/>
              </a:prstTxWarp>
            </a:bodyPr>
            <a:lstStyle/>
            <a:p>
              <a:endParaRPr lang="en-US" sz="900"/>
            </a:p>
          </p:txBody>
        </p:sp>
        <p:sp>
          <p:nvSpPr>
            <p:cNvPr id="92174" name="Text Box 68"/>
            <p:cNvSpPr txBox="1">
              <a:spLocks noChangeArrowheads="1"/>
            </p:cNvSpPr>
            <p:nvPr/>
          </p:nvSpPr>
          <p:spPr bwMode="auto">
            <a:xfrm>
              <a:off x="3456" y="3264"/>
              <a:ext cx="144" cy="144"/>
            </a:xfrm>
            <a:prstGeom prst="rect">
              <a:avLst/>
            </a:prstGeom>
            <a:noFill/>
            <a:ln w="9525">
              <a:noFill/>
              <a:miter lim="800000"/>
              <a:headEnd/>
              <a:tailEnd/>
            </a:ln>
          </p:spPr>
          <p:txBody>
            <a:bodyPr wrap="none" lIns="0" tIns="0" rIns="0" bIns="0" anchor="ctr">
              <a:prstTxWarp prst="textNoShape">
                <a:avLst/>
              </a:prstTxWarp>
            </a:bodyPr>
            <a:lstStyle/>
            <a:p>
              <a:pPr algn="ctr"/>
              <a:r>
                <a:rPr lang="en-US" sz="900"/>
                <a:t>+Z</a:t>
              </a:r>
            </a:p>
          </p:txBody>
        </p:sp>
        <p:sp>
          <p:nvSpPr>
            <p:cNvPr id="92175" name="Line 69"/>
            <p:cNvSpPr>
              <a:spLocks noChangeShapeType="1"/>
            </p:cNvSpPr>
            <p:nvPr/>
          </p:nvSpPr>
          <p:spPr bwMode="auto">
            <a:xfrm flipH="1">
              <a:off x="3552" y="3888"/>
              <a:ext cx="480" cy="96"/>
            </a:xfrm>
            <a:prstGeom prst="line">
              <a:avLst/>
            </a:prstGeom>
            <a:noFill/>
            <a:ln w="12700">
              <a:solidFill>
                <a:schemeClr val="tx1"/>
              </a:solidFill>
              <a:round/>
              <a:headEnd type="stealth" w="sm" len="sm"/>
              <a:tailEnd/>
            </a:ln>
          </p:spPr>
          <p:txBody>
            <a:bodyPr wrap="none" anchor="ctr">
              <a:prstTxWarp prst="textNoShape">
                <a:avLst/>
              </a:prstTxWarp>
            </a:bodyPr>
            <a:lstStyle/>
            <a:p>
              <a:endParaRPr lang="en-US" sz="900"/>
            </a:p>
          </p:txBody>
        </p:sp>
        <p:sp>
          <p:nvSpPr>
            <p:cNvPr id="92176" name="Text Box 70"/>
            <p:cNvSpPr txBox="1">
              <a:spLocks noChangeArrowheads="1"/>
            </p:cNvSpPr>
            <p:nvPr/>
          </p:nvSpPr>
          <p:spPr bwMode="auto">
            <a:xfrm>
              <a:off x="3984" y="3840"/>
              <a:ext cx="192" cy="144"/>
            </a:xfrm>
            <a:prstGeom prst="rect">
              <a:avLst/>
            </a:prstGeom>
            <a:noFill/>
            <a:ln w="9525">
              <a:noFill/>
              <a:miter lim="800000"/>
              <a:headEnd/>
              <a:tailEnd/>
            </a:ln>
          </p:spPr>
          <p:txBody>
            <a:bodyPr wrap="none" lIns="0" tIns="0" rIns="0" bIns="0" anchor="ctr">
              <a:prstTxWarp prst="textNoShape">
                <a:avLst/>
              </a:prstTxWarp>
            </a:bodyPr>
            <a:lstStyle/>
            <a:p>
              <a:pPr algn="ctr"/>
              <a:r>
                <a:rPr lang="en-US" sz="900"/>
                <a:t>+X</a:t>
              </a:r>
            </a:p>
          </p:txBody>
        </p:sp>
        <p:sp>
          <p:nvSpPr>
            <p:cNvPr id="92177" name="Text Box 71"/>
            <p:cNvSpPr txBox="1">
              <a:spLocks noChangeArrowheads="1"/>
            </p:cNvSpPr>
            <p:nvPr/>
          </p:nvSpPr>
          <p:spPr bwMode="auto">
            <a:xfrm>
              <a:off x="4176" y="4032"/>
              <a:ext cx="1152" cy="96"/>
            </a:xfrm>
            <a:prstGeom prst="rect">
              <a:avLst/>
            </a:prstGeom>
            <a:noFill/>
            <a:ln w="9525">
              <a:noFill/>
              <a:miter lim="800000"/>
              <a:headEnd/>
              <a:tailEnd/>
            </a:ln>
          </p:spPr>
          <p:txBody>
            <a:bodyPr wrap="none" lIns="0" tIns="0" rIns="0" bIns="0" anchor="ctr">
              <a:prstTxWarp prst="textNoShape">
                <a:avLst/>
              </a:prstTxWarp>
            </a:bodyPr>
            <a:lstStyle/>
            <a:p>
              <a:pPr algn="ctr"/>
              <a:r>
                <a:rPr lang="en-US" sz="900"/>
                <a:t>magnetic distribution</a:t>
              </a:r>
              <a:endParaRPr lang="en-US" sz="900" i="1"/>
            </a:p>
          </p:txBody>
        </p:sp>
        <p:grpSp>
          <p:nvGrpSpPr>
            <p:cNvPr id="6" name="Group 72"/>
            <p:cNvGrpSpPr>
              <a:grpSpLocks/>
            </p:cNvGrpSpPr>
            <p:nvPr/>
          </p:nvGrpSpPr>
          <p:grpSpPr bwMode="auto">
            <a:xfrm>
              <a:off x="4752" y="3120"/>
              <a:ext cx="480" cy="768"/>
              <a:chOff x="3456" y="96"/>
              <a:chExt cx="480" cy="768"/>
            </a:xfrm>
          </p:grpSpPr>
          <p:sp>
            <p:nvSpPr>
              <p:cNvPr id="92222" name="Freeform 73"/>
              <p:cNvSpPr>
                <a:spLocks/>
              </p:cNvSpPr>
              <p:nvPr/>
            </p:nvSpPr>
            <p:spPr bwMode="auto">
              <a:xfrm>
                <a:off x="3504" y="96"/>
                <a:ext cx="384" cy="768"/>
              </a:xfrm>
              <a:custGeom>
                <a:avLst/>
                <a:gdLst>
                  <a:gd name="T0" fmla="*/ 0 w 384"/>
                  <a:gd name="T1" fmla="*/ 0 h 768"/>
                  <a:gd name="T2" fmla="*/ 0 w 384"/>
                  <a:gd name="T3" fmla="*/ 576 h 768"/>
                  <a:gd name="T4" fmla="*/ 384 w 384"/>
                  <a:gd name="T5" fmla="*/ 768 h 768"/>
                  <a:gd name="T6" fmla="*/ 384 w 384"/>
                  <a:gd name="T7" fmla="*/ 192 h 768"/>
                  <a:gd name="T8" fmla="*/ 0 w 384"/>
                  <a:gd name="T9" fmla="*/ 0 h 768"/>
                  <a:gd name="T10" fmla="*/ 0 60000 65536"/>
                  <a:gd name="T11" fmla="*/ 0 60000 65536"/>
                  <a:gd name="T12" fmla="*/ 0 60000 65536"/>
                  <a:gd name="T13" fmla="*/ 0 60000 65536"/>
                  <a:gd name="T14" fmla="*/ 0 60000 65536"/>
                  <a:gd name="T15" fmla="*/ 0 w 384"/>
                  <a:gd name="T16" fmla="*/ 0 h 768"/>
                  <a:gd name="T17" fmla="*/ 384 w 384"/>
                  <a:gd name="T18" fmla="*/ 768 h 768"/>
                </a:gdLst>
                <a:ahLst/>
                <a:cxnLst>
                  <a:cxn ang="T10">
                    <a:pos x="T0" y="T1"/>
                  </a:cxn>
                  <a:cxn ang="T11">
                    <a:pos x="T2" y="T3"/>
                  </a:cxn>
                  <a:cxn ang="T12">
                    <a:pos x="T4" y="T5"/>
                  </a:cxn>
                  <a:cxn ang="T13">
                    <a:pos x="T6" y="T7"/>
                  </a:cxn>
                  <a:cxn ang="T14">
                    <a:pos x="T8" y="T9"/>
                  </a:cxn>
                </a:cxnLst>
                <a:rect l="T15" t="T16" r="T17" b="T18"/>
                <a:pathLst>
                  <a:path w="384" h="768">
                    <a:moveTo>
                      <a:pt x="0" y="0"/>
                    </a:moveTo>
                    <a:lnTo>
                      <a:pt x="0" y="576"/>
                    </a:lnTo>
                    <a:lnTo>
                      <a:pt x="384" y="768"/>
                    </a:lnTo>
                    <a:lnTo>
                      <a:pt x="384" y="192"/>
                    </a:lnTo>
                    <a:lnTo>
                      <a:pt x="0" y="0"/>
                    </a:lnTo>
                    <a:close/>
                  </a:path>
                </a:pathLst>
              </a:custGeom>
              <a:solidFill>
                <a:srgbClr val="E6E6E6">
                  <a:alpha val="50195"/>
                </a:srgbClr>
              </a:solidFill>
              <a:ln w="6350">
                <a:solidFill>
                  <a:schemeClr val="tx1"/>
                </a:solidFill>
                <a:prstDash val="dash"/>
                <a:round/>
                <a:headEnd/>
                <a:tailEnd/>
              </a:ln>
            </p:spPr>
            <p:txBody>
              <a:bodyPr wrap="none" anchor="ctr">
                <a:prstTxWarp prst="textNoShape">
                  <a:avLst/>
                </a:prstTxWarp>
              </a:bodyPr>
              <a:lstStyle/>
              <a:p>
                <a:endParaRPr lang="en-US" sz="900"/>
              </a:p>
            </p:txBody>
          </p:sp>
          <p:sp>
            <p:nvSpPr>
              <p:cNvPr id="92223" name="Line 74"/>
              <p:cNvSpPr>
                <a:spLocks noChangeShapeType="1"/>
              </p:cNvSpPr>
              <p:nvPr/>
            </p:nvSpPr>
            <p:spPr bwMode="auto">
              <a:xfrm>
                <a:off x="3456" y="528"/>
                <a:ext cx="48" cy="144"/>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24" name="Line 75"/>
              <p:cNvSpPr>
                <a:spLocks noChangeShapeType="1"/>
              </p:cNvSpPr>
              <p:nvPr/>
            </p:nvSpPr>
            <p:spPr bwMode="auto">
              <a:xfrm>
                <a:off x="3456" y="528"/>
                <a:ext cx="432" cy="336"/>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25" name="Line 76"/>
              <p:cNvSpPr>
                <a:spLocks noChangeShapeType="1"/>
              </p:cNvSpPr>
              <p:nvPr/>
            </p:nvSpPr>
            <p:spPr bwMode="auto">
              <a:xfrm flipV="1">
                <a:off x="3456" y="480"/>
                <a:ext cx="240" cy="48"/>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26" name="Line 77"/>
              <p:cNvSpPr>
                <a:spLocks noChangeShapeType="1"/>
              </p:cNvSpPr>
              <p:nvPr/>
            </p:nvSpPr>
            <p:spPr bwMode="auto">
              <a:xfrm flipV="1">
                <a:off x="3456" y="96"/>
                <a:ext cx="48" cy="432"/>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27" name="Line 78"/>
              <p:cNvSpPr>
                <a:spLocks noChangeShapeType="1"/>
              </p:cNvSpPr>
              <p:nvPr/>
            </p:nvSpPr>
            <p:spPr bwMode="auto">
              <a:xfrm flipV="1">
                <a:off x="3456" y="288"/>
                <a:ext cx="432" cy="240"/>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28" name="Text Box 79"/>
              <p:cNvSpPr txBox="1">
                <a:spLocks noChangeArrowheads="1"/>
              </p:cNvSpPr>
              <p:nvPr/>
            </p:nvSpPr>
            <p:spPr bwMode="auto">
              <a:xfrm>
                <a:off x="3792" y="286"/>
                <a:ext cx="144"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14</a:t>
                </a:r>
              </a:p>
            </p:txBody>
          </p:sp>
          <p:sp>
            <p:nvSpPr>
              <p:cNvPr id="92229" name="Text Box 80"/>
              <p:cNvSpPr txBox="1">
                <a:spLocks noChangeArrowheads="1"/>
              </p:cNvSpPr>
              <p:nvPr/>
            </p:nvSpPr>
            <p:spPr bwMode="auto">
              <a:xfrm>
                <a:off x="3456" y="576"/>
                <a:ext cx="144"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13</a:t>
                </a:r>
              </a:p>
            </p:txBody>
          </p:sp>
          <p:sp>
            <p:nvSpPr>
              <p:cNvPr id="92230" name="Text Box 81"/>
              <p:cNvSpPr txBox="1">
                <a:spLocks noChangeArrowheads="1"/>
              </p:cNvSpPr>
              <p:nvPr/>
            </p:nvSpPr>
            <p:spPr bwMode="auto">
              <a:xfrm>
                <a:off x="3792" y="766"/>
                <a:ext cx="144"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16</a:t>
                </a:r>
              </a:p>
            </p:txBody>
          </p:sp>
          <p:sp>
            <p:nvSpPr>
              <p:cNvPr id="92231" name="Text Box 82"/>
              <p:cNvSpPr txBox="1">
                <a:spLocks noChangeArrowheads="1"/>
              </p:cNvSpPr>
              <p:nvPr/>
            </p:nvSpPr>
            <p:spPr bwMode="auto">
              <a:xfrm>
                <a:off x="3648" y="430"/>
                <a:ext cx="96"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21</a:t>
                </a:r>
              </a:p>
            </p:txBody>
          </p:sp>
          <p:sp>
            <p:nvSpPr>
              <p:cNvPr id="92232" name="Text Box 83"/>
              <p:cNvSpPr txBox="1">
                <a:spLocks noChangeArrowheads="1"/>
              </p:cNvSpPr>
              <p:nvPr/>
            </p:nvSpPr>
            <p:spPr bwMode="auto">
              <a:xfrm>
                <a:off x="3456" y="96"/>
                <a:ext cx="144"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12</a:t>
                </a:r>
              </a:p>
            </p:txBody>
          </p:sp>
        </p:grpSp>
        <p:grpSp>
          <p:nvGrpSpPr>
            <p:cNvPr id="7" name="Group 84"/>
            <p:cNvGrpSpPr>
              <a:grpSpLocks/>
            </p:cNvGrpSpPr>
            <p:nvPr/>
          </p:nvGrpSpPr>
          <p:grpSpPr bwMode="auto">
            <a:xfrm>
              <a:off x="4512" y="3168"/>
              <a:ext cx="480" cy="768"/>
              <a:chOff x="2640" y="-144"/>
              <a:chExt cx="480" cy="768"/>
            </a:xfrm>
          </p:grpSpPr>
          <p:sp>
            <p:nvSpPr>
              <p:cNvPr id="92212" name="Freeform 85"/>
              <p:cNvSpPr>
                <a:spLocks/>
              </p:cNvSpPr>
              <p:nvPr/>
            </p:nvSpPr>
            <p:spPr bwMode="auto">
              <a:xfrm>
                <a:off x="2688" y="-144"/>
                <a:ext cx="384" cy="768"/>
              </a:xfrm>
              <a:custGeom>
                <a:avLst/>
                <a:gdLst>
                  <a:gd name="T0" fmla="*/ 0 w 384"/>
                  <a:gd name="T1" fmla="*/ 0 h 768"/>
                  <a:gd name="T2" fmla="*/ 0 w 384"/>
                  <a:gd name="T3" fmla="*/ 576 h 768"/>
                  <a:gd name="T4" fmla="*/ 384 w 384"/>
                  <a:gd name="T5" fmla="*/ 768 h 768"/>
                  <a:gd name="T6" fmla="*/ 384 w 384"/>
                  <a:gd name="T7" fmla="*/ 192 h 768"/>
                  <a:gd name="T8" fmla="*/ 0 w 384"/>
                  <a:gd name="T9" fmla="*/ 0 h 768"/>
                  <a:gd name="T10" fmla="*/ 0 60000 65536"/>
                  <a:gd name="T11" fmla="*/ 0 60000 65536"/>
                  <a:gd name="T12" fmla="*/ 0 60000 65536"/>
                  <a:gd name="T13" fmla="*/ 0 60000 65536"/>
                  <a:gd name="T14" fmla="*/ 0 60000 65536"/>
                  <a:gd name="T15" fmla="*/ 0 w 384"/>
                  <a:gd name="T16" fmla="*/ 0 h 768"/>
                  <a:gd name="T17" fmla="*/ 384 w 384"/>
                  <a:gd name="T18" fmla="*/ 768 h 768"/>
                </a:gdLst>
                <a:ahLst/>
                <a:cxnLst>
                  <a:cxn ang="T10">
                    <a:pos x="T0" y="T1"/>
                  </a:cxn>
                  <a:cxn ang="T11">
                    <a:pos x="T2" y="T3"/>
                  </a:cxn>
                  <a:cxn ang="T12">
                    <a:pos x="T4" y="T5"/>
                  </a:cxn>
                  <a:cxn ang="T13">
                    <a:pos x="T6" y="T7"/>
                  </a:cxn>
                  <a:cxn ang="T14">
                    <a:pos x="T8" y="T9"/>
                  </a:cxn>
                </a:cxnLst>
                <a:rect l="T15" t="T16" r="T17" b="T18"/>
                <a:pathLst>
                  <a:path w="384" h="768">
                    <a:moveTo>
                      <a:pt x="0" y="0"/>
                    </a:moveTo>
                    <a:lnTo>
                      <a:pt x="0" y="576"/>
                    </a:lnTo>
                    <a:lnTo>
                      <a:pt x="384" y="768"/>
                    </a:lnTo>
                    <a:lnTo>
                      <a:pt x="384" y="192"/>
                    </a:lnTo>
                    <a:lnTo>
                      <a:pt x="0" y="0"/>
                    </a:lnTo>
                    <a:close/>
                  </a:path>
                </a:pathLst>
              </a:custGeom>
              <a:solidFill>
                <a:srgbClr val="E6E6E6">
                  <a:alpha val="50195"/>
                </a:srgbClr>
              </a:solidFill>
              <a:ln w="6350">
                <a:solidFill>
                  <a:schemeClr val="tx1"/>
                </a:solidFill>
                <a:prstDash val="dash"/>
                <a:round/>
                <a:headEnd/>
                <a:tailEnd/>
              </a:ln>
            </p:spPr>
            <p:txBody>
              <a:bodyPr wrap="none" anchor="ctr">
                <a:prstTxWarp prst="textNoShape">
                  <a:avLst/>
                </a:prstTxWarp>
              </a:bodyPr>
              <a:lstStyle/>
              <a:p>
                <a:endParaRPr lang="en-US" sz="900"/>
              </a:p>
            </p:txBody>
          </p:sp>
          <p:sp>
            <p:nvSpPr>
              <p:cNvPr id="92213" name="Line 86"/>
              <p:cNvSpPr>
                <a:spLocks noChangeShapeType="1"/>
              </p:cNvSpPr>
              <p:nvPr/>
            </p:nvSpPr>
            <p:spPr bwMode="auto">
              <a:xfrm flipH="1" flipV="1">
                <a:off x="2688" y="144"/>
                <a:ext cx="192" cy="96"/>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14" name="Line 87"/>
              <p:cNvSpPr>
                <a:spLocks noChangeShapeType="1"/>
              </p:cNvSpPr>
              <p:nvPr/>
            </p:nvSpPr>
            <p:spPr bwMode="auto">
              <a:xfrm flipH="1" flipV="1">
                <a:off x="2880" y="-48"/>
                <a:ext cx="0" cy="288"/>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15" name="Line 88"/>
              <p:cNvSpPr>
                <a:spLocks noChangeShapeType="1"/>
              </p:cNvSpPr>
              <p:nvPr/>
            </p:nvSpPr>
            <p:spPr bwMode="auto">
              <a:xfrm flipH="1">
                <a:off x="2880" y="240"/>
                <a:ext cx="0" cy="288"/>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16" name="Line 89"/>
              <p:cNvSpPr>
                <a:spLocks noChangeShapeType="1"/>
              </p:cNvSpPr>
              <p:nvPr/>
            </p:nvSpPr>
            <p:spPr bwMode="auto">
              <a:xfrm>
                <a:off x="2880" y="240"/>
                <a:ext cx="192" cy="96"/>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17" name="Text Box 90"/>
              <p:cNvSpPr txBox="1">
                <a:spLocks noChangeArrowheads="1"/>
              </p:cNvSpPr>
              <p:nvPr/>
            </p:nvSpPr>
            <p:spPr bwMode="auto">
              <a:xfrm>
                <a:off x="2832" y="-50"/>
                <a:ext cx="96"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25</a:t>
                </a:r>
              </a:p>
            </p:txBody>
          </p:sp>
          <p:sp>
            <p:nvSpPr>
              <p:cNvPr id="92218" name="Text Box 91"/>
              <p:cNvSpPr txBox="1">
                <a:spLocks noChangeArrowheads="1"/>
              </p:cNvSpPr>
              <p:nvPr/>
            </p:nvSpPr>
            <p:spPr bwMode="auto">
              <a:xfrm>
                <a:off x="2832" y="430"/>
                <a:ext cx="96"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24</a:t>
                </a:r>
              </a:p>
            </p:txBody>
          </p:sp>
          <p:sp>
            <p:nvSpPr>
              <p:cNvPr id="92219" name="Text Box 92"/>
              <p:cNvSpPr txBox="1">
                <a:spLocks noChangeArrowheads="1"/>
              </p:cNvSpPr>
              <p:nvPr/>
            </p:nvSpPr>
            <p:spPr bwMode="auto">
              <a:xfrm>
                <a:off x="2640" y="96"/>
                <a:ext cx="144"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23</a:t>
                </a:r>
              </a:p>
            </p:txBody>
          </p:sp>
          <p:sp>
            <p:nvSpPr>
              <p:cNvPr id="92220" name="Text Box 93"/>
              <p:cNvSpPr txBox="1">
                <a:spLocks noChangeArrowheads="1"/>
              </p:cNvSpPr>
              <p:nvPr/>
            </p:nvSpPr>
            <p:spPr bwMode="auto">
              <a:xfrm>
                <a:off x="2976" y="286"/>
                <a:ext cx="144"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22</a:t>
                </a:r>
              </a:p>
            </p:txBody>
          </p:sp>
          <p:sp>
            <p:nvSpPr>
              <p:cNvPr id="92221" name="Text Box 94"/>
              <p:cNvSpPr txBox="1">
                <a:spLocks noChangeArrowheads="1"/>
              </p:cNvSpPr>
              <p:nvPr/>
            </p:nvSpPr>
            <p:spPr bwMode="auto">
              <a:xfrm>
                <a:off x="2832" y="190"/>
                <a:ext cx="96"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26</a:t>
                </a:r>
              </a:p>
            </p:txBody>
          </p:sp>
        </p:grpSp>
        <p:grpSp>
          <p:nvGrpSpPr>
            <p:cNvPr id="8" name="Group 95"/>
            <p:cNvGrpSpPr>
              <a:grpSpLocks/>
            </p:cNvGrpSpPr>
            <p:nvPr/>
          </p:nvGrpSpPr>
          <p:grpSpPr bwMode="auto">
            <a:xfrm>
              <a:off x="4272" y="3216"/>
              <a:ext cx="480" cy="768"/>
              <a:chOff x="1488" y="192"/>
              <a:chExt cx="480" cy="768"/>
            </a:xfrm>
          </p:grpSpPr>
          <p:sp>
            <p:nvSpPr>
              <p:cNvPr id="92201" name="Line 96"/>
              <p:cNvSpPr>
                <a:spLocks noChangeShapeType="1"/>
              </p:cNvSpPr>
              <p:nvPr/>
            </p:nvSpPr>
            <p:spPr bwMode="auto">
              <a:xfrm flipH="1" flipV="1">
                <a:off x="1536" y="192"/>
                <a:ext cx="432" cy="336"/>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02" name="Line 97"/>
              <p:cNvSpPr>
                <a:spLocks noChangeShapeType="1"/>
              </p:cNvSpPr>
              <p:nvPr/>
            </p:nvSpPr>
            <p:spPr bwMode="auto">
              <a:xfrm flipH="1" flipV="1">
                <a:off x="1920" y="384"/>
                <a:ext cx="48" cy="144"/>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03" name="Line 98"/>
              <p:cNvSpPr>
                <a:spLocks noChangeShapeType="1"/>
              </p:cNvSpPr>
              <p:nvPr/>
            </p:nvSpPr>
            <p:spPr bwMode="auto">
              <a:xfrm flipH="1">
                <a:off x="1728" y="528"/>
                <a:ext cx="240" cy="48"/>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04" name="Line 99"/>
              <p:cNvSpPr>
                <a:spLocks noChangeShapeType="1"/>
              </p:cNvSpPr>
              <p:nvPr/>
            </p:nvSpPr>
            <p:spPr bwMode="auto">
              <a:xfrm flipH="1">
                <a:off x="1920" y="528"/>
                <a:ext cx="48" cy="432"/>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05" name="Line 100"/>
              <p:cNvSpPr>
                <a:spLocks noChangeShapeType="1"/>
              </p:cNvSpPr>
              <p:nvPr/>
            </p:nvSpPr>
            <p:spPr bwMode="auto">
              <a:xfrm flipH="1">
                <a:off x="1536" y="528"/>
                <a:ext cx="432" cy="240"/>
              </a:xfrm>
              <a:prstGeom prst="line">
                <a:avLst/>
              </a:prstGeom>
              <a:noFill/>
              <a:ln w="6350">
                <a:solidFill>
                  <a:srgbClr val="808080"/>
                </a:solidFill>
                <a:round/>
                <a:headEnd/>
                <a:tailEnd type="stealth" w="sm" len="sm"/>
              </a:ln>
            </p:spPr>
            <p:txBody>
              <a:bodyPr wrap="none" anchor="ctr">
                <a:prstTxWarp prst="textNoShape">
                  <a:avLst/>
                </a:prstTxWarp>
              </a:bodyPr>
              <a:lstStyle/>
              <a:p>
                <a:endParaRPr lang="en-US" sz="900"/>
              </a:p>
            </p:txBody>
          </p:sp>
          <p:sp>
            <p:nvSpPr>
              <p:cNvPr id="92206" name="Freeform 101"/>
              <p:cNvSpPr>
                <a:spLocks/>
              </p:cNvSpPr>
              <p:nvPr/>
            </p:nvSpPr>
            <p:spPr bwMode="auto">
              <a:xfrm>
                <a:off x="1536" y="192"/>
                <a:ext cx="384" cy="768"/>
              </a:xfrm>
              <a:custGeom>
                <a:avLst/>
                <a:gdLst>
                  <a:gd name="T0" fmla="*/ 0 w 384"/>
                  <a:gd name="T1" fmla="*/ 0 h 768"/>
                  <a:gd name="T2" fmla="*/ 0 w 384"/>
                  <a:gd name="T3" fmla="*/ 576 h 768"/>
                  <a:gd name="T4" fmla="*/ 384 w 384"/>
                  <a:gd name="T5" fmla="*/ 768 h 768"/>
                  <a:gd name="T6" fmla="*/ 384 w 384"/>
                  <a:gd name="T7" fmla="*/ 192 h 768"/>
                  <a:gd name="T8" fmla="*/ 0 w 384"/>
                  <a:gd name="T9" fmla="*/ 0 h 768"/>
                  <a:gd name="T10" fmla="*/ 0 60000 65536"/>
                  <a:gd name="T11" fmla="*/ 0 60000 65536"/>
                  <a:gd name="T12" fmla="*/ 0 60000 65536"/>
                  <a:gd name="T13" fmla="*/ 0 60000 65536"/>
                  <a:gd name="T14" fmla="*/ 0 60000 65536"/>
                  <a:gd name="T15" fmla="*/ 0 w 384"/>
                  <a:gd name="T16" fmla="*/ 0 h 768"/>
                  <a:gd name="T17" fmla="*/ 384 w 384"/>
                  <a:gd name="T18" fmla="*/ 768 h 768"/>
                </a:gdLst>
                <a:ahLst/>
                <a:cxnLst>
                  <a:cxn ang="T10">
                    <a:pos x="T0" y="T1"/>
                  </a:cxn>
                  <a:cxn ang="T11">
                    <a:pos x="T2" y="T3"/>
                  </a:cxn>
                  <a:cxn ang="T12">
                    <a:pos x="T4" y="T5"/>
                  </a:cxn>
                  <a:cxn ang="T13">
                    <a:pos x="T6" y="T7"/>
                  </a:cxn>
                  <a:cxn ang="T14">
                    <a:pos x="T8" y="T9"/>
                  </a:cxn>
                </a:cxnLst>
                <a:rect l="T15" t="T16" r="T17" b="T18"/>
                <a:pathLst>
                  <a:path w="384" h="768">
                    <a:moveTo>
                      <a:pt x="0" y="0"/>
                    </a:moveTo>
                    <a:lnTo>
                      <a:pt x="0" y="576"/>
                    </a:lnTo>
                    <a:lnTo>
                      <a:pt x="384" y="768"/>
                    </a:lnTo>
                    <a:lnTo>
                      <a:pt x="384" y="192"/>
                    </a:lnTo>
                    <a:lnTo>
                      <a:pt x="0" y="0"/>
                    </a:lnTo>
                    <a:close/>
                  </a:path>
                </a:pathLst>
              </a:custGeom>
              <a:solidFill>
                <a:srgbClr val="E6E6E6">
                  <a:alpha val="50195"/>
                </a:srgbClr>
              </a:solidFill>
              <a:ln w="6350">
                <a:solidFill>
                  <a:schemeClr val="tx1"/>
                </a:solidFill>
                <a:prstDash val="dash"/>
                <a:round/>
                <a:headEnd/>
                <a:tailEnd/>
              </a:ln>
            </p:spPr>
            <p:txBody>
              <a:bodyPr wrap="none" anchor="ctr">
                <a:prstTxWarp prst="textNoShape">
                  <a:avLst/>
                </a:prstTxWarp>
              </a:bodyPr>
              <a:lstStyle/>
              <a:p>
                <a:endParaRPr lang="en-US" sz="900"/>
              </a:p>
            </p:txBody>
          </p:sp>
          <p:sp>
            <p:nvSpPr>
              <p:cNvPr id="92207" name="Text Box 102"/>
              <p:cNvSpPr txBox="1">
                <a:spLocks noChangeArrowheads="1"/>
              </p:cNvSpPr>
              <p:nvPr/>
            </p:nvSpPr>
            <p:spPr bwMode="auto">
              <a:xfrm>
                <a:off x="1824" y="382"/>
                <a:ext cx="144"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18</a:t>
                </a:r>
              </a:p>
            </p:txBody>
          </p:sp>
          <p:sp>
            <p:nvSpPr>
              <p:cNvPr id="92208" name="Text Box 103"/>
              <p:cNvSpPr txBox="1">
                <a:spLocks noChangeArrowheads="1"/>
              </p:cNvSpPr>
              <p:nvPr/>
            </p:nvSpPr>
            <p:spPr bwMode="auto">
              <a:xfrm>
                <a:off x="1488" y="672"/>
                <a:ext cx="144"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17</a:t>
                </a:r>
              </a:p>
            </p:txBody>
          </p:sp>
          <p:sp>
            <p:nvSpPr>
              <p:cNvPr id="92209" name="Text Box 104"/>
              <p:cNvSpPr txBox="1">
                <a:spLocks noChangeArrowheads="1"/>
              </p:cNvSpPr>
              <p:nvPr/>
            </p:nvSpPr>
            <p:spPr bwMode="auto">
              <a:xfrm>
                <a:off x="1824" y="862"/>
                <a:ext cx="144"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19</a:t>
                </a:r>
              </a:p>
            </p:txBody>
          </p:sp>
          <p:sp>
            <p:nvSpPr>
              <p:cNvPr id="92210" name="Text Box 105"/>
              <p:cNvSpPr txBox="1">
                <a:spLocks noChangeArrowheads="1"/>
              </p:cNvSpPr>
              <p:nvPr/>
            </p:nvSpPr>
            <p:spPr bwMode="auto">
              <a:xfrm>
                <a:off x="1680" y="526"/>
                <a:ext cx="96"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20</a:t>
                </a:r>
              </a:p>
            </p:txBody>
          </p:sp>
          <p:sp>
            <p:nvSpPr>
              <p:cNvPr id="92211" name="Text Box 106"/>
              <p:cNvSpPr txBox="1">
                <a:spLocks noChangeArrowheads="1"/>
              </p:cNvSpPr>
              <p:nvPr/>
            </p:nvSpPr>
            <p:spPr bwMode="auto">
              <a:xfrm>
                <a:off x="1488" y="192"/>
                <a:ext cx="144" cy="98"/>
              </a:xfrm>
              <a:prstGeom prst="rect">
                <a:avLst/>
              </a:prstGeom>
              <a:noFill/>
              <a:ln w="9525">
                <a:noFill/>
                <a:miter lim="800000"/>
                <a:headEnd/>
                <a:tailEnd/>
              </a:ln>
            </p:spPr>
            <p:txBody>
              <a:bodyPr wrap="none" lIns="0" tIns="0" rIns="0" bIns="0" anchor="ctr">
                <a:prstTxWarp prst="textNoShape">
                  <a:avLst/>
                </a:prstTxWarp>
              </a:bodyPr>
              <a:lstStyle/>
              <a:p>
                <a:pPr algn="ctr"/>
                <a:r>
                  <a:rPr lang="en-US" sz="900"/>
                  <a:t>15</a:t>
                </a:r>
              </a:p>
            </p:txBody>
          </p:sp>
        </p:grpSp>
        <p:sp>
          <p:nvSpPr>
            <p:cNvPr id="92181" name="Line 107"/>
            <p:cNvSpPr>
              <a:spLocks noChangeShapeType="1"/>
            </p:cNvSpPr>
            <p:nvPr/>
          </p:nvSpPr>
          <p:spPr bwMode="auto">
            <a:xfrm>
              <a:off x="4320" y="3792"/>
              <a:ext cx="384" cy="192"/>
            </a:xfrm>
            <a:prstGeom prst="line">
              <a:avLst/>
            </a:prstGeom>
            <a:noFill/>
            <a:ln w="12700">
              <a:solidFill>
                <a:schemeClr val="tx1"/>
              </a:solidFill>
              <a:round/>
              <a:headEnd type="stealth" w="sm" len="sm"/>
              <a:tailEnd/>
            </a:ln>
          </p:spPr>
          <p:txBody>
            <a:bodyPr wrap="none" anchor="ctr">
              <a:prstTxWarp prst="textNoShape">
                <a:avLst/>
              </a:prstTxWarp>
            </a:bodyPr>
            <a:lstStyle/>
            <a:p>
              <a:endParaRPr lang="en-US" sz="900"/>
            </a:p>
          </p:txBody>
        </p:sp>
        <p:sp>
          <p:nvSpPr>
            <p:cNvPr id="92182" name="Text Box 108"/>
            <p:cNvSpPr txBox="1">
              <a:spLocks noChangeArrowheads="1"/>
            </p:cNvSpPr>
            <p:nvPr/>
          </p:nvSpPr>
          <p:spPr bwMode="auto">
            <a:xfrm>
              <a:off x="4176" y="3696"/>
              <a:ext cx="144" cy="144"/>
            </a:xfrm>
            <a:prstGeom prst="rect">
              <a:avLst/>
            </a:prstGeom>
            <a:noFill/>
            <a:ln w="9525">
              <a:noFill/>
              <a:miter lim="800000"/>
              <a:headEnd/>
              <a:tailEnd/>
            </a:ln>
          </p:spPr>
          <p:txBody>
            <a:bodyPr wrap="none" lIns="0" tIns="0" rIns="0" bIns="0" anchor="ctr">
              <a:prstTxWarp prst="textNoShape">
                <a:avLst/>
              </a:prstTxWarp>
            </a:bodyPr>
            <a:lstStyle/>
            <a:p>
              <a:pPr algn="ctr"/>
              <a:r>
                <a:rPr lang="en-US" sz="900"/>
                <a:t>+Y</a:t>
              </a:r>
            </a:p>
          </p:txBody>
        </p:sp>
        <p:sp>
          <p:nvSpPr>
            <p:cNvPr id="92183" name="Line 109"/>
            <p:cNvSpPr>
              <a:spLocks noChangeShapeType="1"/>
            </p:cNvSpPr>
            <p:nvPr/>
          </p:nvSpPr>
          <p:spPr bwMode="auto">
            <a:xfrm>
              <a:off x="4704" y="3408"/>
              <a:ext cx="0" cy="576"/>
            </a:xfrm>
            <a:prstGeom prst="line">
              <a:avLst/>
            </a:prstGeom>
            <a:noFill/>
            <a:ln w="12700">
              <a:solidFill>
                <a:schemeClr val="tx1"/>
              </a:solidFill>
              <a:round/>
              <a:headEnd type="stealth" w="sm" len="sm"/>
              <a:tailEnd/>
            </a:ln>
          </p:spPr>
          <p:txBody>
            <a:bodyPr wrap="none" anchor="ctr">
              <a:prstTxWarp prst="textNoShape">
                <a:avLst/>
              </a:prstTxWarp>
            </a:bodyPr>
            <a:lstStyle/>
            <a:p>
              <a:endParaRPr lang="en-US" sz="900"/>
            </a:p>
          </p:txBody>
        </p:sp>
        <p:sp>
          <p:nvSpPr>
            <p:cNvPr id="92184" name="Text Box 110"/>
            <p:cNvSpPr txBox="1">
              <a:spLocks noChangeArrowheads="1"/>
            </p:cNvSpPr>
            <p:nvPr/>
          </p:nvSpPr>
          <p:spPr bwMode="auto">
            <a:xfrm>
              <a:off x="4608" y="3264"/>
              <a:ext cx="144" cy="144"/>
            </a:xfrm>
            <a:prstGeom prst="rect">
              <a:avLst/>
            </a:prstGeom>
            <a:noFill/>
            <a:ln w="9525">
              <a:noFill/>
              <a:miter lim="800000"/>
              <a:headEnd/>
              <a:tailEnd/>
            </a:ln>
          </p:spPr>
          <p:txBody>
            <a:bodyPr wrap="none" lIns="0" tIns="0" rIns="0" bIns="0" anchor="ctr">
              <a:prstTxWarp prst="textNoShape">
                <a:avLst/>
              </a:prstTxWarp>
            </a:bodyPr>
            <a:lstStyle/>
            <a:p>
              <a:pPr algn="ctr"/>
              <a:r>
                <a:rPr lang="en-US" sz="900"/>
                <a:t>+Z</a:t>
              </a:r>
            </a:p>
          </p:txBody>
        </p:sp>
        <p:sp>
          <p:nvSpPr>
            <p:cNvPr id="92185" name="Line 111"/>
            <p:cNvSpPr>
              <a:spLocks noChangeShapeType="1"/>
            </p:cNvSpPr>
            <p:nvPr/>
          </p:nvSpPr>
          <p:spPr bwMode="auto">
            <a:xfrm flipH="1">
              <a:off x="4704" y="3888"/>
              <a:ext cx="480" cy="96"/>
            </a:xfrm>
            <a:prstGeom prst="line">
              <a:avLst/>
            </a:prstGeom>
            <a:noFill/>
            <a:ln w="12700">
              <a:solidFill>
                <a:schemeClr val="tx1"/>
              </a:solidFill>
              <a:round/>
              <a:headEnd type="stealth" w="sm" len="sm"/>
              <a:tailEnd/>
            </a:ln>
          </p:spPr>
          <p:txBody>
            <a:bodyPr wrap="none" anchor="ctr">
              <a:prstTxWarp prst="textNoShape">
                <a:avLst/>
              </a:prstTxWarp>
            </a:bodyPr>
            <a:lstStyle/>
            <a:p>
              <a:endParaRPr lang="en-US" sz="900"/>
            </a:p>
          </p:txBody>
        </p:sp>
        <p:sp>
          <p:nvSpPr>
            <p:cNvPr id="92186" name="Text Box 112"/>
            <p:cNvSpPr txBox="1">
              <a:spLocks noChangeArrowheads="1"/>
            </p:cNvSpPr>
            <p:nvPr/>
          </p:nvSpPr>
          <p:spPr bwMode="auto">
            <a:xfrm>
              <a:off x="5136" y="3840"/>
              <a:ext cx="192" cy="144"/>
            </a:xfrm>
            <a:prstGeom prst="rect">
              <a:avLst/>
            </a:prstGeom>
            <a:noFill/>
            <a:ln w="9525">
              <a:noFill/>
              <a:miter lim="800000"/>
              <a:headEnd/>
              <a:tailEnd/>
            </a:ln>
          </p:spPr>
          <p:txBody>
            <a:bodyPr wrap="none" lIns="0" tIns="0" rIns="0" bIns="0" anchor="ctr">
              <a:prstTxWarp prst="textNoShape">
                <a:avLst/>
              </a:prstTxWarp>
            </a:bodyPr>
            <a:lstStyle/>
            <a:p>
              <a:pPr algn="ctr"/>
              <a:r>
                <a:rPr lang="en-US" sz="900"/>
                <a:t>+X</a:t>
              </a:r>
            </a:p>
          </p:txBody>
        </p:sp>
        <p:sp>
          <p:nvSpPr>
            <p:cNvPr id="92187" name="Text Box 113"/>
            <p:cNvSpPr txBox="1">
              <a:spLocks noChangeArrowheads="1"/>
            </p:cNvSpPr>
            <p:nvPr/>
          </p:nvSpPr>
          <p:spPr bwMode="auto">
            <a:xfrm>
              <a:off x="1872" y="4032"/>
              <a:ext cx="1152" cy="96"/>
            </a:xfrm>
            <a:prstGeom prst="rect">
              <a:avLst/>
            </a:prstGeom>
            <a:noFill/>
            <a:ln w="9525">
              <a:noFill/>
              <a:miter lim="800000"/>
              <a:headEnd/>
              <a:tailEnd/>
            </a:ln>
          </p:spPr>
          <p:txBody>
            <a:bodyPr wrap="none" lIns="0" tIns="0" rIns="0" bIns="0" anchor="ctr">
              <a:prstTxWarp prst="textNoShape">
                <a:avLst/>
              </a:prstTxWarp>
            </a:bodyPr>
            <a:lstStyle/>
            <a:p>
              <a:pPr algn="ctr"/>
              <a:r>
                <a:rPr lang="en-US" sz="900"/>
                <a:t>macroscopic variables</a:t>
              </a:r>
            </a:p>
          </p:txBody>
        </p:sp>
        <p:grpSp>
          <p:nvGrpSpPr>
            <p:cNvPr id="9" name="Group 114"/>
            <p:cNvGrpSpPr>
              <a:grpSpLocks/>
            </p:cNvGrpSpPr>
            <p:nvPr/>
          </p:nvGrpSpPr>
          <p:grpSpPr bwMode="auto">
            <a:xfrm>
              <a:off x="2016" y="3120"/>
              <a:ext cx="864" cy="864"/>
              <a:chOff x="144" y="96"/>
              <a:chExt cx="864" cy="864"/>
            </a:xfrm>
          </p:grpSpPr>
          <p:sp>
            <p:nvSpPr>
              <p:cNvPr id="92198" name="Freeform 115"/>
              <p:cNvSpPr>
                <a:spLocks/>
              </p:cNvSpPr>
              <p:nvPr/>
            </p:nvSpPr>
            <p:spPr bwMode="auto">
              <a:xfrm>
                <a:off x="144" y="192"/>
                <a:ext cx="384" cy="768"/>
              </a:xfrm>
              <a:custGeom>
                <a:avLst/>
                <a:gdLst>
                  <a:gd name="T0" fmla="*/ 0 w 384"/>
                  <a:gd name="T1" fmla="*/ 576 h 768"/>
                  <a:gd name="T2" fmla="*/ 0 w 384"/>
                  <a:gd name="T3" fmla="*/ 0 h 768"/>
                  <a:gd name="T4" fmla="*/ 384 w 384"/>
                  <a:gd name="T5" fmla="*/ 192 h 768"/>
                  <a:gd name="T6" fmla="*/ 384 w 384"/>
                  <a:gd name="T7" fmla="*/ 768 h 768"/>
                  <a:gd name="T8" fmla="*/ 0 w 384"/>
                  <a:gd name="T9" fmla="*/ 576 h 768"/>
                  <a:gd name="T10" fmla="*/ 0 60000 65536"/>
                  <a:gd name="T11" fmla="*/ 0 60000 65536"/>
                  <a:gd name="T12" fmla="*/ 0 60000 65536"/>
                  <a:gd name="T13" fmla="*/ 0 60000 65536"/>
                  <a:gd name="T14" fmla="*/ 0 60000 65536"/>
                  <a:gd name="T15" fmla="*/ 0 w 384"/>
                  <a:gd name="T16" fmla="*/ 0 h 768"/>
                  <a:gd name="T17" fmla="*/ 384 w 384"/>
                  <a:gd name="T18" fmla="*/ 768 h 768"/>
                </a:gdLst>
                <a:ahLst/>
                <a:cxnLst>
                  <a:cxn ang="T10">
                    <a:pos x="T0" y="T1"/>
                  </a:cxn>
                  <a:cxn ang="T11">
                    <a:pos x="T2" y="T3"/>
                  </a:cxn>
                  <a:cxn ang="T12">
                    <a:pos x="T4" y="T5"/>
                  </a:cxn>
                  <a:cxn ang="T13">
                    <a:pos x="T6" y="T7"/>
                  </a:cxn>
                  <a:cxn ang="T14">
                    <a:pos x="T8" y="T9"/>
                  </a:cxn>
                </a:cxnLst>
                <a:rect l="T15" t="T16" r="T17" b="T18"/>
                <a:pathLst>
                  <a:path w="384" h="768">
                    <a:moveTo>
                      <a:pt x="0" y="576"/>
                    </a:moveTo>
                    <a:lnTo>
                      <a:pt x="0" y="0"/>
                    </a:lnTo>
                    <a:lnTo>
                      <a:pt x="384" y="192"/>
                    </a:lnTo>
                    <a:lnTo>
                      <a:pt x="384" y="768"/>
                    </a:lnTo>
                    <a:lnTo>
                      <a:pt x="0" y="576"/>
                    </a:lnTo>
                    <a:close/>
                  </a:path>
                </a:pathLst>
              </a:custGeom>
              <a:solidFill>
                <a:srgbClr val="CCCCCC"/>
              </a:solidFill>
              <a:ln w="6350">
                <a:solidFill>
                  <a:schemeClr val="tx1"/>
                </a:solidFill>
                <a:round/>
                <a:headEnd/>
                <a:tailEnd/>
              </a:ln>
            </p:spPr>
            <p:txBody>
              <a:bodyPr wrap="none" anchor="ctr">
                <a:prstTxWarp prst="textNoShape">
                  <a:avLst/>
                </a:prstTxWarp>
              </a:bodyPr>
              <a:lstStyle/>
              <a:p>
                <a:endParaRPr lang="en-US" sz="900"/>
              </a:p>
            </p:txBody>
          </p:sp>
          <p:sp>
            <p:nvSpPr>
              <p:cNvPr id="92199" name="Freeform 116"/>
              <p:cNvSpPr>
                <a:spLocks/>
              </p:cNvSpPr>
              <p:nvPr/>
            </p:nvSpPr>
            <p:spPr bwMode="auto">
              <a:xfrm>
                <a:off x="144" y="96"/>
                <a:ext cx="864" cy="288"/>
              </a:xfrm>
              <a:custGeom>
                <a:avLst/>
                <a:gdLst>
                  <a:gd name="T0" fmla="*/ 0 w 864"/>
                  <a:gd name="T1" fmla="*/ 96 h 288"/>
                  <a:gd name="T2" fmla="*/ 480 w 864"/>
                  <a:gd name="T3" fmla="*/ 0 h 288"/>
                  <a:gd name="T4" fmla="*/ 864 w 864"/>
                  <a:gd name="T5" fmla="*/ 192 h 288"/>
                  <a:gd name="T6" fmla="*/ 384 w 864"/>
                  <a:gd name="T7" fmla="*/ 288 h 288"/>
                  <a:gd name="T8" fmla="*/ 0 w 864"/>
                  <a:gd name="T9" fmla="*/ 96 h 288"/>
                  <a:gd name="T10" fmla="*/ 0 60000 65536"/>
                  <a:gd name="T11" fmla="*/ 0 60000 65536"/>
                  <a:gd name="T12" fmla="*/ 0 60000 65536"/>
                  <a:gd name="T13" fmla="*/ 0 60000 65536"/>
                  <a:gd name="T14" fmla="*/ 0 60000 65536"/>
                  <a:gd name="T15" fmla="*/ 0 w 864"/>
                  <a:gd name="T16" fmla="*/ 0 h 288"/>
                  <a:gd name="T17" fmla="*/ 864 w 864"/>
                  <a:gd name="T18" fmla="*/ 288 h 288"/>
                </a:gdLst>
                <a:ahLst/>
                <a:cxnLst>
                  <a:cxn ang="T10">
                    <a:pos x="T0" y="T1"/>
                  </a:cxn>
                  <a:cxn ang="T11">
                    <a:pos x="T2" y="T3"/>
                  </a:cxn>
                  <a:cxn ang="T12">
                    <a:pos x="T4" y="T5"/>
                  </a:cxn>
                  <a:cxn ang="T13">
                    <a:pos x="T6" y="T7"/>
                  </a:cxn>
                  <a:cxn ang="T14">
                    <a:pos x="T8" y="T9"/>
                  </a:cxn>
                </a:cxnLst>
                <a:rect l="T15" t="T16" r="T17" b="T18"/>
                <a:pathLst>
                  <a:path w="864" h="288">
                    <a:moveTo>
                      <a:pt x="0" y="96"/>
                    </a:moveTo>
                    <a:lnTo>
                      <a:pt x="480" y="0"/>
                    </a:lnTo>
                    <a:lnTo>
                      <a:pt x="864" y="192"/>
                    </a:lnTo>
                    <a:lnTo>
                      <a:pt x="384" y="288"/>
                    </a:lnTo>
                    <a:lnTo>
                      <a:pt x="0" y="96"/>
                    </a:lnTo>
                    <a:close/>
                  </a:path>
                </a:pathLst>
              </a:custGeom>
              <a:solidFill>
                <a:srgbClr val="E6E6E6"/>
              </a:solidFill>
              <a:ln w="6350">
                <a:solidFill>
                  <a:schemeClr val="tx1"/>
                </a:solidFill>
                <a:round/>
                <a:headEnd/>
                <a:tailEnd/>
              </a:ln>
            </p:spPr>
            <p:txBody>
              <a:bodyPr wrap="none" anchor="ctr">
                <a:prstTxWarp prst="textNoShape">
                  <a:avLst/>
                </a:prstTxWarp>
              </a:bodyPr>
              <a:lstStyle/>
              <a:p>
                <a:endParaRPr lang="en-US" sz="900"/>
              </a:p>
            </p:txBody>
          </p:sp>
          <p:sp>
            <p:nvSpPr>
              <p:cNvPr id="92200" name="Freeform 117"/>
              <p:cNvSpPr>
                <a:spLocks/>
              </p:cNvSpPr>
              <p:nvPr/>
            </p:nvSpPr>
            <p:spPr bwMode="auto">
              <a:xfrm>
                <a:off x="528" y="288"/>
                <a:ext cx="480" cy="672"/>
              </a:xfrm>
              <a:custGeom>
                <a:avLst/>
                <a:gdLst>
                  <a:gd name="T0" fmla="*/ 0 w 480"/>
                  <a:gd name="T1" fmla="*/ 672 h 672"/>
                  <a:gd name="T2" fmla="*/ 0 w 480"/>
                  <a:gd name="T3" fmla="*/ 96 h 672"/>
                  <a:gd name="T4" fmla="*/ 480 w 480"/>
                  <a:gd name="T5" fmla="*/ 0 h 672"/>
                  <a:gd name="T6" fmla="*/ 480 w 480"/>
                  <a:gd name="T7" fmla="*/ 576 h 672"/>
                  <a:gd name="T8" fmla="*/ 0 w 480"/>
                  <a:gd name="T9" fmla="*/ 672 h 672"/>
                  <a:gd name="T10" fmla="*/ 0 60000 65536"/>
                  <a:gd name="T11" fmla="*/ 0 60000 65536"/>
                  <a:gd name="T12" fmla="*/ 0 60000 65536"/>
                  <a:gd name="T13" fmla="*/ 0 60000 65536"/>
                  <a:gd name="T14" fmla="*/ 0 60000 65536"/>
                  <a:gd name="T15" fmla="*/ 0 w 480"/>
                  <a:gd name="T16" fmla="*/ 0 h 672"/>
                  <a:gd name="T17" fmla="*/ 480 w 480"/>
                  <a:gd name="T18" fmla="*/ 672 h 672"/>
                </a:gdLst>
                <a:ahLst/>
                <a:cxnLst>
                  <a:cxn ang="T10">
                    <a:pos x="T0" y="T1"/>
                  </a:cxn>
                  <a:cxn ang="T11">
                    <a:pos x="T2" y="T3"/>
                  </a:cxn>
                  <a:cxn ang="T12">
                    <a:pos x="T4" y="T5"/>
                  </a:cxn>
                  <a:cxn ang="T13">
                    <a:pos x="T6" y="T7"/>
                  </a:cxn>
                  <a:cxn ang="T14">
                    <a:pos x="T8" y="T9"/>
                  </a:cxn>
                </a:cxnLst>
                <a:rect l="T15" t="T16" r="T17" b="T18"/>
                <a:pathLst>
                  <a:path w="480" h="672">
                    <a:moveTo>
                      <a:pt x="0" y="672"/>
                    </a:moveTo>
                    <a:lnTo>
                      <a:pt x="0" y="96"/>
                    </a:lnTo>
                    <a:lnTo>
                      <a:pt x="480" y="0"/>
                    </a:lnTo>
                    <a:lnTo>
                      <a:pt x="480" y="576"/>
                    </a:lnTo>
                    <a:lnTo>
                      <a:pt x="0" y="672"/>
                    </a:lnTo>
                    <a:close/>
                  </a:path>
                </a:pathLst>
              </a:custGeom>
              <a:solidFill>
                <a:srgbClr val="B3B3B3"/>
              </a:solidFill>
              <a:ln w="6350">
                <a:solidFill>
                  <a:schemeClr val="tx1"/>
                </a:solidFill>
                <a:round/>
                <a:headEnd/>
                <a:tailEnd/>
              </a:ln>
            </p:spPr>
            <p:txBody>
              <a:bodyPr wrap="none" anchor="ctr">
                <a:prstTxWarp prst="textNoShape">
                  <a:avLst/>
                </a:prstTxWarp>
              </a:bodyPr>
              <a:lstStyle/>
              <a:p>
                <a:endParaRPr lang="en-US" sz="900"/>
              </a:p>
            </p:txBody>
          </p:sp>
        </p:grpSp>
        <p:sp>
          <p:nvSpPr>
            <p:cNvPr id="92189" name="Line 118"/>
            <p:cNvSpPr>
              <a:spLocks noChangeShapeType="1"/>
            </p:cNvSpPr>
            <p:nvPr/>
          </p:nvSpPr>
          <p:spPr bwMode="auto">
            <a:xfrm>
              <a:off x="2016" y="3792"/>
              <a:ext cx="384" cy="192"/>
            </a:xfrm>
            <a:prstGeom prst="line">
              <a:avLst/>
            </a:prstGeom>
            <a:noFill/>
            <a:ln w="12700">
              <a:solidFill>
                <a:schemeClr val="tx1"/>
              </a:solidFill>
              <a:round/>
              <a:headEnd type="stealth" w="sm" len="sm"/>
              <a:tailEnd/>
            </a:ln>
          </p:spPr>
          <p:txBody>
            <a:bodyPr wrap="none" anchor="ctr">
              <a:prstTxWarp prst="textNoShape">
                <a:avLst/>
              </a:prstTxWarp>
            </a:bodyPr>
            <a:lstStyle/>
            <a:p>
              <a:endParaRPr lang="en-US" sz="900"/>
            </a:p>
          </p:txBody>
        </p:sp>
        <p:sp>
          <p:nvSpPr>
            <p:cNvPr id="92190" name="Text Box 119"/>
            <p:cNvSpPr txBox="1">
              <a:spLocks noChangeArrowheads="1"/>
            </p:cNvSpPr>
            <p:nvPr/>
          </p:nvSpPr>
          <p:spPr bwMode="auto">
            <a:xfrm>
              <a:off x="1872" y="3696"/>
              <a:ext cx="144" cy="144"/>
            </a:xfrm>
            <a:prstGeom prst="rect">
              <a:avLst/>
            </a:prstGeom>
            <a:noFill/>
            <a:ln w="9525">
              <a:noFill/>
              <a:miter lim="800000"/>
              <a:headEnd/>
              <a:tailEnd/>
            </a:ln>
          </p:spPr>
          <p:txBody>
            <a:bodyPr wrap="none" lIns="0" tIns="0" rIns="0" bIns="0" anchor="ctr">
              <a:prstTxWarp prst="textNoShape">
                <a:avLst/>
              </a:prstTxWarp>
            </a:bodyPr>
            <a:lstStyle/>
            <a:p>
              <a:pPr algn="ctr"/>
              <a:r>
                <a:rPr lang="en-US" sz="900"/>
                <a:t>+Y</a:t>
              </a:r>
            </a:p>
          </p:txBody>
        </p:sp>
        <p:sp>
          <p:nvSpPr>
            <p:cNvPr id="92191" name="Line 120"/>
            <p:cNvSpPr>
              <a:spLocks noChangeShapeType="1"/>
            </p:cNvSpPr>
            <p:nvPr/>
          </p:nvSpPr>
          <p:spPr bwMode="auto">
            <a:xfrm>
              <a:off x="2400" y="3408"/>
              <a:ext cx="0" cy="576"/>
            </a:xfrm>
            <a:prstGeom prst="line">
              <a:avLst/>
            </a:prstGeom>
            <a:noFill/>
            <a:ln w="12700">
              <a:solidFill>
                <a:schemeClr val="tx1"/>
              </a:solidFill>
              <a:round/>
              <a:headEnd type="stealth" w="sm" len="sm"/>
              <a:tailEnd/>
            </a:ln>
          </p:spPr>
          <p:txBody>
            <a:bodyPr wrap="none" anchor="ctr">
              <a:prstTxWarp prst="textNoShape">
                <a:avLst/>
              </a:prstTxWarp>
            </a:bodyPr>
            <a:lstStyle/>
            <a:p>
              <a:endParaRPr lang="en-US" sz="900"/>
            </a:p>
          </p:txBody>
        </p:sp>
        <p:sp>
          <p:nvSpPr>
            <p:cNvPr id="92192" name="Text Box 121"/>
            <p:cNvSpPr txBox="1">
              <a:spLocks noChangeArrowheads="1"/>
            </p:cNvSpPr>
            <p:nvPr/>
          </p:nvSpPr>
          <p:spPr bwMode="auto">
            <a:xfrm>
              <a:off x="2304" y="3264"/>
              <a:ext cx="144" cy="144"/>
            </a:xfrm>
            <a:prstGeom prst="rect">
              <a:avLst/>
            </a:prstGeom>
            <a:noFill/>
            <a:ln w="9525">
              <a:noFill/>
              <a:miter lim="800000"/>
              <a:headEnd/>
              <a:tailEnd/>
            </a:ln>
          </p:spPr>
          <p:txBody>
            <a:bodyPr wrap="none" lIns="0" tIns="0" rIns="0" bIns="0" anchor="ctr">
              <a:prstTxWarp prst="textNoShape">
                <a:avLst/>
              </a:prstTxWarp>
            </a:bodyPr>
            <a:lstStyle/>
            <a:p>
              <a:pPr algn="ctr"/>
              <a:r>
                <a:rPr lang="en-US" sz="900"/>
                <a:t>+Z</a:t>
              </a:r>
            </a:p>
          </p:txBody>
        </p:sp>
        <p:sp>
          <p:nvSpPr>
            <p:cNvPr id="92193" name="Line 122"/>
            <p:cNvSpPr>
              <a:spLocks noChangeShapeType="1"/>
            </p:cNvSpPr>
            <p:nvPr/>
          </p:nvSpPr>
          <p:spPr bwMode="auto">
            <a:xfrm flipH="1">
              <a:off x="2400" y="3888"/>
              <a:ext cx="480" cy="96"/>
            </a:xfrm>
            <a:prstGeom prst="line">
              <a:avLst/>
            </a:prstGeom>
            <a:noFill/>
            <a:ln w="12700">
              <a:solidFill>
                <a:schemeClr val="tx1"/>
              </a:solidFill>
              <a:round/>
              <a:headEnd type="stealth" w="sm" len="sm"/>
              <a:tailEnd/>
            </a:ln>
          </p:spPr>
          <p:txBody>
            <a:bodyPr wrap="none" anchor="ctr">
              <a:prstTxWarp prst="textNoShape">
                <a:avLst/>
              </a:prstTxWarp>
            </a:bodyPr>
            <a:lstStyle/>
            <a:p>
              <a:endParaRPr lang="en-US" sz="900"/>
            </a:p>
          </p:txBody>
        </p:sp>
        <p:sp>
          <p:nvSpPr>
            <p:cNvPr id="92194" name="Text Box 123"/>
            <p:cNvSpPr txBox="1">
              <a:spLocks noChangeArrowheads="1"/>
            </p:cNvSpPr>
            <p:nvPr/>
          </p:nvSpPr>
          <p:spPr bwMode="auto">
            <a:xfrm>
              <a:off x="2832" y="3840"/>
              <a:ext cx="192" cy="144"/>
            </a:xfrm>
            <a:prstGeom prst="rect">
              <a:avLst/>
            </a:prstGeom>
            <a:noFill/>
            <a:ln w="9525">
              <a:noFill/>
              <a:miter lim="800000"/>
              <a:headEnd/>
              <a:tailEnd/>
            </a:ln>
          </p:spPr>
          <p:txBody>
            <a:bodyPr wrap="none" lIns="0" tIns="0" rIns="0" bIns="0" anchor="ctr">
              <a:prstTxWarp prst="textNoShape">
                <a:avLst/>
              </a:prstTxWarp>
            </a:bodyPr>
            <a:lstStyle/>
            <a:p>
              <a:pPr algn="ctr"/>
              <a:r>
                <a:rPr lang="en-US" sz="900"/>
                <a:t>+X</a:t>
              </a:r>
            </a:p>
          </p:txBody>
        </p:sp>
        <p:sp>
          <p:nvSpPr>
            <p:cNvPr id="92195" name="AutoShape 124"/>
            <p:cNvSpPr>
              <a:spLocks/>
            </p:cNvSpPr>
            <p:nvPr/>
          </p:nvSpPr>
          <p:spPr bwMode="auto">
            <a:xfrm>
              <a:off x="2976" y="3072"/>
              <a:ext cx="96" cy="960"/>
            </a:xfrm>
            <a:prstGeom prst="leftBrace">
              <a:avLst>
                <a:gd name="adj1" fmla="val 83333"/>
                <a:gd name="adj2" fmla="val 50000"/>
              </a:avLst>
            </a:prstGeom>
            <a:noFill/>
            <a:ln w="9525">
              <a:solidFill>
                <a:schemeClr val="tx1"/>
              </a:solidFill>
              <a:round/>
              <a:headEnd/>
              <a:tailEnd/>
            </a:ln>
          </p:spPr>
          <p:txBody>
            <a:bodyPr wrap="none" anchor="ctr">
              <a:prstTxWarp prst="textNoShape">
                <a:avLst/>
              </a:prstTxWarp>
            </a:bodyPr>
            <a:lstStyle/>
            <a:p>
              <a:endParaRPr lang="en-US" sz="900"/>
            </a:p>
          </p:txBody>
        </p:sp>
        <p:sp>
          <p:nvSpPr>
            <p:cNvPr id="92196" name="Line 125"/>
            <p:cNvSpPr>
              <a:spLocks noChangeShapeType="1"/>
            </p:cNvSpPr>
            <p:nvPr/>
          </p:nvSpPr>
          <p:spPr bwMode="auto">
            <a:xfrm flipH="1">
              <a:off x="2736" y="3552"/>
              <a:ext cx="240" cy="0"/>
            </a:xfrm>
            <a:prstGeom prst="line">
              <a:avLst/>
            </a:prstGeom>
            <a:noFill/>
            <a:ln w="9525">
              <a:solidFill>
                <a:schemeClr val="tx1"/>
              </a:solidFill>
              <a:round/>
              <a:headEnd/>
              <a:tailEnd/>
            </a:ln>
          </p:spPr>
          <p:txBody>
            <a:bodyPr wrap="none" anchor="ctr">
              <a:prstTxWarp prst="textNoShape">
                <a:avLst/>
              </a:prstTxWarp>
            </a:bodyPr>
            <a:lstStyle/>
            <a:p>
              <a:endParaRPr lang="en-US" sz="900"/>
            </a:p>
          </p:txBody>
        </p:sp>
        <p:sp>
          <p:nvSpPr>
            <p:cNvPr id="92197" name="Oval 126"/>
            <p:cNvSpPr>
              <a:spLocks noChangeArrowheads="1"/>
            </p:cNvSpPr>
            <p:nvPr/>
          </p:nvSpPr>
          <p:spPr bwMode="auto">
            <a:xfrm>
              <a:off x="2640" y="3504"/>
              <a:ext cx="96" cy="96"/>
            </a:xfrm>
            <a:prstGeom prst="ellipse">
              <a:avLst/>
            </a:prstGeom>
            <a:solidFill>
              <a:srgbClr val="CCCCCC"/>
            </a:solidFill>
            <a:ln w="6350">
              <a:solidFill>
                <a:schemeClr val="tx1"/>
              </a:solidFill>
              <a:prstDash val="dash"/>
              <a:round/>
              <a:headEnd/>
              <a:tailEnd/>
            </a:ln>
          </p:spPr>
          <p:txBody>
            <a:bodyPr wrap="none" anchor="ctr">
              <a:prstTxWarp prst="textNoShape">
                <a:avLst/>
              </a:prstTxWarp>
            </a:bodyPr>
            <a:lstStyle/>
            <a:p>
              <a:endParaRPr lang="en-US" sz="900"/>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2" name="Slide Number Placeholder 3"/>
          <p:cNvSpPr>
            <a:spLocks noGrp="1"/>
          </p:cNvSpPr>
          <p:nvPr>
            <p:ph type="sldNum" sz="quarter" idx="10"/>
          </p:nvPr>
        </p:nvSpPr>
        <p:spPr bwMode="auto">
          <a:noFill/>
          <a:ln>
            <a:miter lim="800000"/>
            <a:headEnd/>
            <a:tailEnd/>
          </a:ln>
        </p:spPr>
        <p:txBody>
          <a:bodyPr wrap="square" numCol="1" anchorCtr="0" compatLnSpc="1">
            <a:prstTxWarp prst="textNoShape">
              <a:avLst/>
            </a:prstTxWarp>
          </a:bodyPr>
          <a:lstStyle/>
          <a:p>
            <a:fld id="{BAE62F10-0226-5646-8445-AF22952C4643}" type="slidenum">
              <a:rPr lang="en-US" smtClean="0"/>
              <a:pPr/>
              <a:t>5</a:t>
            </a:fld>
            <a:endParaRPr lang="en-US" smtClean="0"/>
          </a:p>
        </p:txBody>
      </p:sp>
      <p:sp>
        <p:nvSpPr>
          <p:cNvPr id="92164" name="Rectangle 2"/>
          <p:cNvSpPr>
            <a:spLocks noGrp="1" noChangeArrowheads="1"/>
          </p:cNvSpPr>
          <p:nvPr>
            <p:ph type="title"/>
          </p:nvPr>
        </p:nvSpPr>
        <p:spPr>
          <a:xfrm>
            <a:off x="0" y="0"/>
            <a:ext cx="9144000" cy="914400"/>
          </a:xfrm>
          <a:noFill/>
        </p:spPr>
        <p:txBody>
          <a:bodyPr/>
          <a:lstStyle/>
          <a:p>
            <a:pPr eaLnBrk="1" hangingPunct="1"/>
            <a:r>
              <a:rPr lang="en-US"/>
              <a:t>LBMHD</a:t>
            </a:r>
          </a:p>
        </p:txBody>
      </p:sp>
      <p:sp>
        <p:nvSpPr>
          <p:cNvPr id="92165" name="Rectangle 3"/>
          <p:cNvSpPr>
            <a:spLocks noGrp="1" noChangeArrowheads="1"/>
          </p:cNvSpPr>
          <p:nvPr>
            <p:ph type="body" idx="1"/>
          </p:nvPr>
        </p:nvSpPr>
        <p:spPr>
          <a:xfrm>
            <a:off x="455613" y="1143000"/>
            <a:ext cx="8226425" cy="5715000"/>
          </a:xfrm>
          <a:noFill/>
        </p:spPr>
        <p:txBody>
          <a:bodyPr/>
          <a:lstStyle/>
          <a:p>
            <a:pPr eaLnBrk="1" hangingPunct="1"/>
            <a:r>
              <a:rPr lang="en-US" dirty="0" smtClean="0"/>
              <a:t>Code Structure:</a:t>
            </a:r>
          </a:p>
          <a:p>
            <a:pPr lvl="1" eaLnBrk="1" hangingPunct="1"/>
            <a:r>
              <a:rPr lang="en-US" dirty="0" smtClean="0"/>
              <a:t>we base our code on the 2005 Gordon Bell nominated implementation.</a:t>
            </a:r>
          </a:p>
          <a:p>
            <a:pPr lvl="1" eaLnBrk="1" hangingPunct="1"/>
            <a:r>
              <a:rPr lang="en-US" dirty="0" smtClean="0"/>
              <a:t>time evolution through a series of </a:t>
            </a:r>
            <a:r>
              <a:rPr lang="en-US" i="1" dirty="0" smtClean="0"/>
              <a:t>collision( )</a:t>
            </a:r>
            <a:r>
              <a:rPr lang="en-US" dirty="0" smtClean="0"/>
              <a:t> and </a:t>
            </a:r>
            <a:r>
              <a:rPr lang="en-US" i="1" dirty="0" smtClean="0"/>
              <a:t>stream( )</a:t>
            </a:r>
            <a:r>
              <a:rPr lang="en-US" dirty="0" smtClean="0"/>
              <a:t> functions</a:t>
            </a:r>
          </a:p>
          <a:p>
            <a:pPr lvl="1"/>
            <a:r>
              <a:rPr lang="en-US" i="1" dirty="0" smtClean="0"/>
              <a:t>collision( )</a:t>
            </a:r>
            <a:r>
              <a:rPr lang="en-US" dirty="0" smtClean="0"/>
              <a:t> evolves the state of the simulation</a:t>
            </a:r>
          </a:p>
          <a:p>
            <a:pPr lvl="1"/>
            <a:r>
              <a:rPr lang="en-US" i="1" dirty="0" smtClean="0"/>
              <a:t>stream( )</a:t>
            </a:r>
            <a:r>
              <a:rPr lang="en-US" dirty="0" smtClean="0"/>
              <a:t> exchanges ghost zones among processes.</a:t>
            </a:r>
          </a:p>
          <a:p>
            <a:pPr lvl="1"/>
            <a:r>
              <a:rPr lang="en-US" dirty="0" smtClean="0"/>
              <a:t>When parallelized, </a:t>
            </a:r>
            <a:r>
              <a:rPr lang="en-US" i="1" dirty="0" smtClean="0"/>
              <a:t>stream( )</a:t>
            </a:r>
            <a:r>
              <a:rPr lang="en-US" dirty="0" smtClean="0"/>
              <a:t> should constitute ~10% of the runtime.</a:t>
            </a:r>
          </a:p>
          <a:p>
            <a:pPr eaLnBrk="1" hangingPunct="1"/>
            <a:endParaRPr lang="en-US" dirty="0" smtClean="0"/>
          </a:p>
          <a:p>
            <a:pPr eaLnBrk="1" hangingPunct="1"/>
            <a:r>
              <a:rPr lang="en-US" dirty="0" smtClean="0"/>
              <a:t>Notes on </a:t>
            </a:r>
            <a:r>
              <a:rPr lang="en-US" i="1" dirty="0" smtClean="0"/>
              <a:t>collision( )</a:t>
            </a:r>
            <a:r>
              <a:rPr lang="en-US" dirty="0" smtClean="0"/>
              <a:t> :</a:t>
            </a:r>
          </a:p>
          <a:p>
            <a:pPr lvl="1" eaLnBrk="1" hangingPunct="1"/>
            <a:r>
              <a:rPr lang="en-US" dirty="0" smtClean="0"/>
              <a:t>For each lattice update, we must </a:t>
            </a:r>
            <a:r>
              <a:rPr lang="en-US" dirty="0"/>
              <a:t>read 73 doubles,</a:t>
            </a:r>
            <a:r>
              <a:rPr lang="en-US" dirty="0" smtClean="0"/>
              <a:t> perform about 1300 flops, and </a:t>
            </a:r>
            <a:r>
              <a:rPr lang="en-US" dirty="0"/>
              <a:t>update 79 doubles</a:t>
            </a:r>
            <a:r>
              <a:rPr lang="en-US" dirty="0" smtClean="0"/>
              <a:t> (</a:t>
            </a:r>
            <a:r>
              <a:rPr lang="en-US" dirty="0"/>
              <a:t>1216 </a:t>
            </a:r>
            <a:r>
              <a:rPr lang="en-US" dirty="0" smtClean="0"/>
              <a:t>bytes of data movement)</a:t>
            </a:r>
          </a:p>
          <a:p>
            <a:pPr lvl="1" eaLnBrk="1" hangingPunct="1"/>
            <a:r>
              <a:rPr lang="en-US" b="1" dirty="0" smtClean="0">
                <a:solidFill>
                  <a:srgbClr val="0000FF"/>
                </a:solidFill>
              </a:rPr>
              <a:t>Just </a:t>
            </a:r>
            <a:r>
              <a:rPr lang="en-US" b="1" dirty="0">
                <a:solidFill>
                  <a:srgbClr val="0000FF"/>
                </a:solidFill>
              </a:rPr>
              <a:t>over 1.0 </a:t>
            </a:r>
            <a:r>
              <a:rPr lang="en-US" b="1" dirty="0" smtClean="0">
                <a:solidFill>
                  <a:srgbClr val="0000FF"/>
                </a:solidFill>
              </a:rPr>
              <a:t>flop per byte </a:t>
            </a:r>
            <a:r>
              <a:rPr lang="en-US" b="1" dirty="0">
                <a:solidFill>
                  <a:srgbClr val="0000FF"/>
                </a:solidFill>
              </a:rPr>
              <a:t>(</a:t>
            </a:r>
            <a:r>
              <a:rPr lang="en-US" b="1" dirty="0" smtClean="0">
                <a:solidFill>
                  <a:srgbClr val="0000FF"/>
                </a:solidFill>
              </a:rPr>
              <a:t>ideal architecture)</a:t>
            </a:r>
          </a:p>
          <a:p>
            <a:pPr lvl="1" eaLnBrk="1" hangingPunct="1"/>
            <a:r>
              <a:rPr lang="en-US" dirty="0" smtClean="0"/>
              <a:t>Suggests LBMHD is</a:t>
            </a:r>
            <a:r>
              <a:rPr lang="en-US" b="1" dirty="0" smtClean="0">
                <a:solidFill>
                  <a:srgbClr val="0000FF"/>
                </a:solidFill>
              </a:rPr>
              <a:t> </a:t>
            </a:r>
            <a:r>
              <a:rPr lang="en-US" b="1" dirty="0" smtClean="0">
                <a:solidFill>
                  <a:srgbClr val="FF0080"/>
                </a:solidFill>
              </a:rPr>
              <a:t>memory-bound</a:t>
            </a:r>
            <a:r>
              <a:rPr lang="en-US" dirty="0" smtClean="0">
                <a:solidFill>
                  <a:srgbClr val="FF0080"/>
                </a:solidFill>
              </a:rPr>
              <a:t> </a:t>
            </a:r>
            <a:r>
              <a:rPr lang="en-US" dirty="0" smtClean="0"/>
              <a:t>on most architectures.</a:t>
            </a:r>
          </a:p>
          <a:p>
            <a:pPr lvl="1" eaLnBrk="1" hangingPunct="1"/>
            <a:r>
              <a:rPr lang="en-US" dirty="0" smtClean="0"/>
              <a:t>Structure-of-arrays layout (component’s are separated) ensures that cache </a:t>
            </a:r>
            <a:r>
              <a:rPr lang="en-US" b="1" dirty="0">
                <a:solidFill>
                  <a:srgbClr val="0000FF"/>
                </a:solidFill>
              </a:rPr>
              <a:t>capacity requirements are independent of problem </a:t>
            </a:r>
            <a:r>
              <a:rPr lang="en-US" b="1" dirty="0" smtClean="0">
                <a:solidFill>
                  <a:srgbClr val="0000FF"/>
                </a:solidFill>
              </a:rPr>
              <a:t>size</a:t>
            </a:r>
          </a:p>
          <a:p>
            <a:pPr lvl="1" eaLnBrk="1" hangingPunct="1"/>
            <a:r>
              <a:rPr lang="en-US" dirty="0" smtClean="0"/>
              <a:t>However, TLB capacity requirement increases to &gt;150 entries (similarly, HW </a:t>
            </a:r>
            <a:r>
              <a:rPr lang="en-US" dirty="0" err="1" smtClean="0"/>
              <a:t>prefetchers</a:t>
            </a:r>
            <a:r>
              <a:rPr lang="en-US" dirty="0" smtClean="0"/>
              <a:t> must deal with 150 streams)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LBMHD Sequential Challenges</a:t>
            </a:r>
            <a:endParaRPr lang="en-US" dirty="0"/>
          </a:p>
        </p:txBody>
      </p:sp>
      <p:sp>
        <p:nvSpPr>
          <p:cNvPr id="3" name="Content Placeholder 2"/>
          <p:cNvSpPr>
            <a:spLocks noGrp="1"/>
          </p:cNvSpPr>
          <p:nvPr>
            <p:ph idx="1"/>
          </p:nvPr>
        </p:nvSpPr>
        <p:spPr/>
        <p:txBody>
          <a:bodyPr/>
          <a:lstStyle/>
          <a:p>
            <a:r>
              <a:rPr lang="en-US" dirty="0" smtClean="0"/>
              <a:t>stencil-like code is sensitive to bandwidth and data movement.  (</a:t>
            </a:r>
            <a:r>
              <a:rPr lang="en-US" b="1" dirty="0" smtClean="0">
                <a:solidFill>
                  <a:srgbClr val="0000FF"/>
                </a:solidFill>
              </a:rPr>
              <a:t>maximize bandwidth, minimize superfluous data movement</a:t>
            </a:r>
            <a:r>
              <a:rPr lang="en-US" dirty="0" smtClean="0"/>
              <a:t>)</a:t>
            </a:r>
          </a:p>
          <a:p>
            <a:endParaRPr lang="en-US" dirty="0" smtClean="0"/>
          </a:p>
          <a:p>
            <a:r>
              <a:rPr lang="en-US" dirty="0" smtClean="0"/>
              <a:t>To attain good bandwidth on processors with HW prefetching, we must express a high-degree of </a:t>
            </a:r>
            <a:r>
              <a:rPr lang="en-US" b="1" dirty="0" smtClean="0">
                <a:solidFill>
                  <a:srgbClr val="0000FF"/>
                </a:solidFill>
              </a:rPr>
              <a:t>sequential locality</a:t>
            </a:r>
            <a:r>
              <a:rPr lang="en-US" dirty="0" smtClean="0"/>
              <a:t>.</a:t>
            </a:r>
          </a:p>
          <a:p>
            <a:pPr>
              <a:buNone/>
            </a:pPr>
            <a:r>
              <a:rPr lang="en-US" i="1" dirty="0" smtClean="0"/>
              <a:t>	i.e. access all addresses </a:t>
            </a:r>
            <a:r>
              <a:rPr lang="en-US" i="1" dirty="0" err="1" smtClean="0">
                <a:latin typeface="Courier"/>
                <a:cs typeface="Courier"/>
              </a:rPr>
              <a:t>f[i</a:t>
            </a:r>
            <a:r>
              <a:rPr lang="en-US" i="1" dirty="0" smtClean="0">
                <a:latin typeface="Courier"/>
                <a:cs typeface="Courier"/>
              </a:rPr>
              <a:t>]…</a:t>
            </a:r>
            <a:r>
              <a:rPr lang="en-US" i="1" dirty="0" err="1" smtClean="0">
                <a:latin typeface="Courier"/>
                <a:cs typeface="Courier"/>
              </a:rPr>
              <a:t>f[i+k</a:t>
            </a:r>
            <a:r>
              <a:rPr lang="en-US" i="1" dirty="0" smtClean="0">
                <a:latin typeface="Courier"/>
                <a:cs typeface="Courier"/>
              </a:rPr>
              <a:t>]</a:t>
            </a:r>
            <a:r>
              <a:rPr lang="en-US" i="1" dirty="0" smtClean="0"/>
              <a:t> for a moderately large </a:t>
            </a:r>
            <a:r>
              <a:rPr lang="en-US" i="1" dirty="0" err="1" smtClean="0"/>
              <a:t>k</a:t>
            </a:r>
            <a:r>
              <a:rPr lang="en-US" i="1" dirty="0" smtClean="0"/>
              <a:t>. </a:t>
            </a:r>
          </a:p>
          <a:p>
            <a:endParaRPr lang="en-US" dirty="0" smtClean="0"/>
          </a:p>
          <a:p>
            <a:r>
              <a:rPr lang="en-US" dirty="0" smtClean="0"/>
              <a:t>Code demands maintaining a cache working set of </a:t>
            </a:r>
            <a:r>
              <a:rPr lang="en-US" b="1" dirty="0" smtClean="0">
                <a:solidFill>
                  <a:srgbClr val="FF0080"/>
                </a:solidFill>
              </a:rPr>
              <a:t>&gt;80 doubles</a:t>
            </a:r>
            <a:r>
              <a:rPr lang="en-US" dirty="0" smtClean="0"/>
              <a:t> per lattice update (</a:t>
            </a:r>
            <a:r>
              <a:rPr lang="en-US" i="1" dirty="0" smtClean="0"/>
              <a:t>simpler stencils require a working set of 3 doubles</a:t>
            </a:r>
            <a:r>
              <a:rPr lang="en-US" dirty="0" smtClean="0"/>
              <a:t>)</a:t>
            </a:r>
          </a:p>
          <a:p>
            <a:pPr>
              <a:buNone/>
            </a:pPr>
            <a:endParaRPr lang="en-US" dirty="0" smtClean="0"/>
          </a:p>
          <a:p>
            <a:r>
              <a:rPr lang="en-US" dirty="0" smtClean="0"/>
              <a:t>Working set scales linearly with sequential locality.</a:t>
            </a:r>
          </a:p>
          <a:p>
            <a:r>
              <a:rPr lang="en-US" dirty="0" smtClean="0"/>
              <a:t>For every element of sequential access, we must maintain a working set of </a:t>
            </a:r>
            <a:r>
              <a:rPr lang="en-US" b="1" dirty="0" smtClean="0">
                <a:solidFill>
                  <a:srgbClr val="FF0080"/>
                </a:solidFill>
              </a:rPr>
              <a:t>&gt;640 bytes !!!</a:t>
            </a:r>
            <a:r>
              <a:rPr lang="en-US" dirty="0" smtClean="0"/>
              <a:t>   (thus, to express one page of sequential locality, we must maintain a working set of over </a:t>
            </a:r>
            <a:r>
              <a:rPr lang="en-US" b="1" dirty="0" smtClean="0">
                <a:solidFill>
                  <a:srgbClr val="FF0080"/>
                </a:solidFill>
              </a:rPr>
              <a:t>2.5MB per thread</a:t>
            </a:r>
            <a:r>
              <a:rPr lang="en-US" dirty="0" smtClean="0"/>
              <a:t>)</a:t>
            </a:r>
          </a:p>
          <a:p>
            <a:r>
              <a:rPr lang="en-US" b="1" dirty="0" smtClean="0">
                <a:solidFill>
                  <a:srgbClr val="0000FF"/>
                </a:solidFill>
              </a:rPr>
              <a:t>Clearly, we must trade sequential locality for temporal locality</a:t>
            </a:r>
          </a:p>
        </p:txBody>
      </p:sp>
      <p:sp>
        <p:nvSpPr>
          <p:cNvPr id="4" name="Slide Number Placeholder 3"/>
          <p:cNvSpPr>
            <a:spLocks noGrp="1"/>
          </p:cNvSpPr>
          <p:nvPr>
            <p:ph type="sldNum" sz="quarter" idx="10"/>
          </p:nvPr>
        </p:nvSpPr>
        <p:spPr/>
        <p:txBody>
          <a:bodyPr/>
          <a:lstStyle/>
          <a:p>
            <a:fld id="{A6688060-3351-004F-BDDD-4D2330D7A48F}"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LBMHD Parallel Challenges</a:t>
            </a:r>
            <a:endParaRPr lang="en-US" dirty="0"/>
          </a:p>
        </p:txBody>
      </p:sp>
      <p:sp>
        <p:nvSpPr>
          <p:cNvPr id="3" name="Content Placeholder 2"/>
          <p:cNvSpPr>
            <a:spLocks noGrp="1"/>
          </p:cNvSpPr>
          <p:nvPr>
            <p:ph idx="1"/>
          </p:nvPr>
        </p:nvSpPr>
        <p:spPr/>
        <p:txBody>
          <a:bodyPr/>
          <a:lstStyle/>
          <a:p>
            <a:r>
              <a:rPr lang="en-US" dirty="0" smtClean="0"/>
              <a:t>Each process maintains a 1 element (79 doubles) deep ghost zone around its </a:t>
            </a:r>
            <a:r>
              <a:rPr lang="en-US" dirty="0" err="1" smtClean="0"/>
              <a:t>subdomain</a:t>
            </a:r>
            <a:r>
              <a:rPr lang="en-US" dirty="0" smtClean="0"/>
              <a:t>.</a:t>
            </a:r>
          </a:p>
          <a:p>
            <a:r>
              <a:rPr lang="en-US" dirty="0" smtClean="0"/>
              <a:t>On each time step, a subset of these values (24 doubles) must be communicated for each face of the </a:t>
            </a:r>
            <a:r>
              <a:rPr lang="en-US" dirty="0" err="1" smtClean="0"/>
              <a:t>subdomain</a:t>
            </a:r>
            <a:r>
              <a:rPr lang="en-US" dirty="0" smtClean="0"/>
              <a:t>.</a:t>
            </a:r>
          </a:p>
          <a:p>
            <a:endParaRPr lang="en-US" dirty="0" smtClean="0"/>
          </a:p>
          <a:p>
            <a:r>
              <a:rPr lang="en-US" dirty="0" smtClean="0"/>
              <a:t>For small problems per process (e.g. 24x32x48), each process must communicate </a:t>
            </a:r>
            <a:r>
              <a:rPr lang="en-US" b="1" dirty="0" smtClean="0">
                <a:solidFill>
                  <a:srgbClr val="FF0080"/>
                </a:solidFill>
              </a:rPr>
              <a:t>at least 6% of its data</a:t>
            </a:r>
            <a:r>
              <a:rPr lang="en-US" dirty="0" smtClean="0"/>
              <a:t>.</a:t>
            </a:r>
          </a:p>
          <a:p>
            <a:r>
              <a:rPr lang="en-US" dirty="0" smtClean="0"/>
              <a:t>Given network bandwidth </a:t>
            </a:r>
            <a:r>
              <a:rPr lang="en-US" i="1" dirty="0" smtClean="0"/>
              <a:t>per core</a:t>
            </a:r>
            <a:r>
              <a:rPr lang="en-US" dirty="0" smtClean="0"/>
              <a:t> is typically far less than DRAM bandwidth </a:t>
            </a:r>
            <a:r>
              <a:rPr lang="en-US" i="1" dirty="0" smtClean="0"/>
              <a:t>per core</a:t>
            </a:r>
            <a:r>
              <a:rPr lang="en-US" dirty="0" smtClean="0"/>
              <a:t>, this poor </a:t>
            </a:r>
            <a:r>
              <a:rPr lang="en-US" dirty="0" err="1" smtClean="0"/>
              <a:t>surface:volume</a:t>
            </a:r>
            <a:r>
              <a:rPr lang="en-US" dirty="0" smtClean="0"/>
              <a:t> ratio cam impede performance.</a:t>
            </a:r>
          </a:p>
          <a:p>
            <a:r>
              <a:rPr lang="en-US" dirty="0" smtClean="0"/>
              <a:t>Moreover, network bandwidth can vary depending on the locations of the communicating pairs.</a:t>
            </a:r>
          </a:p>
          <a:p>
            <a:endParaRPr lang="en-US" dirty="0" smtClean="0"/>
          </a:p>
          <a:p>
            <a:r>
              <a:rPr lang="en-US" b="1" dirty="0" smtClean="0">
                <a:solidFill>
                  <a:srgbClr val="0000FF"/>
                </a:solidFill>
              </a:rPr>
              <a:t>We must explore approaches to parallelization and decomposition that mitigate these effects</a:t>
            </a:r>
          </a:p>
          <a:p>
            <a:endParaRPr lang="en-US"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Supercomputing Platforms</a:t>
            </a:r>
            <a:endParaRPr lang="en-US" dirty="0"/>
          </a:p>
        </p:txBody>
      </p:sp>
      <p:sp>
        <p:nvSpPr>
          <p:cNvPr id="5" name="Subtitle 4"/>
          <p:cNvSpPr>
            <a:spLocks noGrp="1"/>
          </p:cNvSpPr>
          <p:nvPr>
            <p:ph type="subTitle" idx="1"/>
          </p:nvPr>
        </p:nvSpPr>
        <p:spPr/>
        <p:txBody>
          <a:bodyPr/>
          <a:lstStyle/>
          <a:p>
            <a:endParaRPr lang="en-US"/>
          </a:p>
        </p:txBody>
      </p:sp>
      <p:sp>
        <p:nvSpPr>
          <p:cNvPr id="4" name="Slide Number Placeholder 3"/>
          <p:cNvSpPr>
            <a:spLocks noGrp="1"/>
          </p:cNvSpPr>
          <p:nvPr>
            <p:ph type="sldNum" sz="quarter" idx="10"/>
          </p:nvPr>
        </p:nvSpPr>
        <p:spPr/>
        <p:txBody>
          <a:bodyPr/>
          <a:lstStyle/>
          <a:p>
            <a:fld id="{A6688060-3351-004F-BDDD-4D2330D7A48F}"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Supercomputing Platforms</a:t>
            </a:r>
            <a:endParaRPr lang="en-US" dirty="0"/>
          </a:p>
        </p:txBody>
      </p:sp>
      <p:sp>
        <p:nvSpPr>
          <p:cNvPr id="3" name="Content Placeholder 2"/>
          <p:cNvSpPr>
            <a:spLocks noGrp="1"/>
          </p:cNvSpPr>
          <p:nvPr>
            <p:ph idx="1"/>
          </p:nvPr>
        </p:nvSpPr>
        <p:spPr/>
        <p:txBody>
          <a:bodyPr/>
          <a:lstStyle/>
          <a:p>
            <a:r>
              <a:rPr lang="en-US" dirty="0" smtClean="0"/>
              <a:t>We examine performance on three machines:  the Cray XT4 (Franklin), the Cray XE6 (Hopper), and the IBM BGP (Intrepid) </a:t>
            </a:r>
            <a:endParaRPr lang="en-US" dirty="0"/>
          </a:p>
        </p:txBody>
      </p:sp>
      <p:sp>
        <p:nvSpPr>
          <p:cNvPr id="4" name="Slide Number Placeholder 3"/>
          <p:cNvSpPr>
            <a:spLocks noGrp="1"/>
          </p:cNvSpPr>
          <p:nvPr>
            <p:ph type="sldNum" sz="quarter" idx="10"/>
          </p:nvPr>
        </p:nvSpPr>
        <p:spPr/>
        <p:txBody>
          <a:bodyPr/>
          <a:lstStyle/>
          <a:p>
            <a:fld id="{A6688060-3351-004F-BDDD-4D2330D7A48F}" type="slidenum">
              <a:rPr lang="en-US" smtClean="0"/>
              <a:pPr/>
              <a:t>9</a:t>
            </a:fld>
            <a:endParaRPr lang="en-US"/>
          </a:p>
        </p:txBody>
      </p:sp>
      <p:grpSp>
        <p:nvGrpSpPr>
          <p:cNvPr id="54" name="Group 53"/>
          <p:cNvGrpSpPr/>
          <p:nvPr/>
        </p:nvGrpSpPr>
        <p:grpSpPr>
          <a:xfrm>
            <a:off x="1143000" y="2055812"/>
            <a:ext cx="6858000" cy="4344988"/>
            <a:chOff x="1143000" y="2055812"/>
            <a:chExt cx="6858000" cy="4344988"/>
          </a:xfrm>
        </p:grpSpPr>
        <p:sp>
          <p:nvSpPr>
            <p:cNvPr id="5" name="TextBox 4"/>
            <p:cNvSpPr txBox="1"/>
            <p:nvPr/>
          </p:nvSpPr>
          <p:spPr>
            <a:xfrm>
              <a:off x="3886200" y="2055812"/>
              <a:ext cx="1371600" cy="457200"/>
            </a:xfrm>
            <a:prstGeom prst="rect">
              <a:avLst/>
            </a:prstGeom>
            <a:noFill/>
            <a:ln>
              <a:noFill/>
            </a:ln>
          </p:spPr>
          <p:txBody>
            <a:bodyPr wrap="square" lIns="0" tIns="0" rIns="0" bIns="0" rtlCol="0" anchor="ctr" anchorCtr="0">
              <a:noAutofit/>
            </a:bodyPr>
            <a:lstStyle/>
            <a:p>
              <a:pPr algn="ctr"/>
              <a:r>
                <a:rPr lang="en-US" sz="1800" b="1" dirty="0" smtClean="0"/>
                <a:t>Intrepid</a:t>
              </a:r>
              <a:endParaRPr lang="en-US" sz="1800" b="1" dirty="0"/>
            </a:p>
          </p:txBody>
        </p:sp>
        <p:sp>
          <p:nvSpPr>
            <p:cNvPr id="7" name="TextBox 6"/>
            <p:cNvSpPr txBox="1"/>
            <p:nvPr/>
          </p:nvSpPr>
          <p:spPr>
            <a:xfrm>
              <a:off x="6629400" y="2055812"/>
              <a:ext cx="1371600" cy="457200"/>
            </a:xfrm>
            <a:prstGeom prst="rect">
              <a:avLst/>
            </a:prstGeom>
            <a:noFill/>
            <a:ln>
              <a:noFill/>
            </a:ln>
          </p:spPr>
          <p:txBody>
            <a:bodyPr wrap="square" lIns="0" tIns="0" rIns="0" bIns="0" rtlCol="0" anchor="ctr" anchorCtr="0">
              <a:noAutofit/>
            </a:bodyPr>
            <a:lstStyle/>
            <a:p>
              <a:pPr algn="ctr"/>
              <a:r>
                <a:rPr lang="en-US" sz="1800" b="1" dirty="0" smtClean="0"/>
                <a:t>Hopper</a:t>
              </a:r>
              <a:endParaRPr lang="en-US" sz="1800" b="1" dirty="0"/>
            </a:p>
          </p:txBody>
        </p:sp>
        <p:sp>
          <p:nvSpPr>
            <p:cNvPr id="8" name="TextBox 7"/>
            <p:cNvSpPr txBox="1"/>
            <p:nvPr/>
          </p:nvSpPr>
          <p:spPr>
            <a:xfrm>
              <a:off x="5257800" y="2055812"/>
              <a:ext cx="1371600" cy="457200"/>
            </a:xfrm>
            <a:prstGeom prst="rect">
              <a:avLst/>
            </a:prstGeom>
            <a:noFill/>
            <a:ln>
              <a:noFill/>
            </a:ln>
          </p:spPr>
          <p:txBody>
            <a:bodyPr wrap="square" lIns="0" tIns="0" rIns="0" bIns="0" rtlCol="0" anchor="ctr" anchorCtr="0">
              <a:noAutofit/>
            </a:bodyPr>
            <a:lstStyle/>
            <a:p>
              <a:pPr algn="ctr"/>
              <a:r>
                <a:rPr lang="en-US" sz="1800" b="1" dirty="0" smtClean="0"/>
                <a:t>Franklin</a:t>
              </a:r>
              <a:endParaRPr lang="en-US" sz="1800" b="1" dirty="0"/>
            </a:p>
          </p:txBody>
        </p:sp>
        <p:sp>
          <p:nvSpPr>
            <p:cNvPr id="11" name="TextBox 10"/>
            <p:cNvSpPr txBox="1"/>
            <p:nvPr/>
          </p:nvSpPr>
          <p:spPr>
            <a:xfrm>
              <a:off x="3886200" y="2513012"/>
              <a:ext cx="1371600" cy="457200"/>
            </a:xfrm>
            <a:prstGeom prst="rect">
              <a:avLst/>
            </a:prstGeom>
            <a:noFill/>
            <a:ln>
              <a:noFill/>
            </a:ln>
          </p:spPr>
          <p:txBody>
            <a:bodyPr wrap="square" lIns="0" tIns="0" rIns="0" bIns="0" rtlCol="0" anchor="ctr" anchorCtr="0">
              <a:noAutofit/>
            </a:bodyPr>
            <a:lstStyle/>
            <a:p>
              <a:pPr algn="ctr"/>
              <a:r>
                <a:rPr lang="en-US" sz="1800" dirty="0" smtClean="0"/>
                <a:t>1</a:t>
              </a:r>
              <a:endParaRPr lang="en-US" sz="1800" dirty="0"/>
            </a:p>
          </p:txBody>
        </p:sp>
        <p:sp>
          <p:nvSpPr>
            <p:cNvPr id="12" name="TextBox 11"/>
            <p:cNvSpPr txBox="1"/>
            <p:nvPr/>
          </p:nvSpPr>
          <p:spPr>
            <a:xfrm>
              <a:off x="1143000" y="2513012"/>
              <a:ext cx="2667000" cy="457200"/>
            </a:xfrm>
            <a:prstGeom prst="rect">
              <a:avLst/>
            </a:prstGeom>
            <a:noFill/>
            <a:ln>
              <a:noFill/>
            </a:ln>
          </p:spPr>
          <p:txBody>
            <a:bodyPr wrap="square" lIns="0" tIns="0" rIns="0" bIns="0" rtlCol="0" anchor="ctr" anchorCtr="0">
              <a:noAutofit/>
            </a:bodyPr>
            <a:lstStyle/>
            <a:p>
              <a:pPr algn="r"/>
              <a:r>
                <a:rPr lang="en-US" sz="1800" dirty="0" smtClean="0"/>
                <a:t>chips per node</a:t>
              </a:r>
              <a:endParaRPr lang="en-US" sz="1800" dirty="0"/>
            </a:p>
          </p:txBody>
        </p:sp>
        <p:sp>
          <p:nvSpPr>
            <p:cNvPr id="13" name="TextBox 12"/>
            <p:cNvSpPr txBox="1"/>
            <p:nvPr/>
          </p:nvSpPr>
          <p:spPr>
            <a:xfrm>
              <a:off x="6629400" y="2513012"/>
              <a:ext cx="1371600" cy="457200"/>
            </a:xfrm>
            <a:prstGeom prst="rect">
              <a:avLst/>
            </a:prstGeom>
            <a:noFill/>
            <a:ln>
              <a:noFill/>
            </a:ln>
          </p:spPr>
          <p:txBody>
            <a:bodyPr wrap="square" lIns="0" tIns="0" rIns="0" bIns="0" rtlCol="0" anchor="ctr" anchorCtr="0">
              <a:noAutofit/>
            </a:bodyPr>
            <a:lstStyle/>
            <a:p>
              <a:pPr algn="ctr"/>
              <a:r>
                <a:rPr lang="en-US" sz="1800" dirty="0" smtClean="0"/>
                <a:t>4</a:t>
              </a:r>
              <a:endParaRPr lang="en-US" sz="1800" dirty="0"/>
            </a:p>
          </p:txBody>
        </p:sp>
        <p:sp>
          <p:nvSpPr>
            <p:cNvPr id="14" name="TextBox 13"/>
            <p:cNvSpPr txBox="1"/>
            <p:nvPr/>
          </p:nvSpPr>
          <p:spPr>
            <a:xfrm>
              <a:off x="5257800" y="2513012"/>
              <a:ext cx="1371600" cy="457200"/>
            </a:xfrm>
            <a:prstGeom prst="rect">
              <a:avLst/>
            </a:prstGeom>
            <a:noFill/>
            <a:ln>
              <a:noFill/>
            </a:ln>
          </p:spPr>
          <p:txBody>
            <a:bodyPr wrap="square" lIns="0" tIns="0" rIns="0" bIns="0" rtlCol="0" anchor="ctr" anchorCtr="0">
              <a:noAutofit/>
            </a:bodyPr>
            <a:lstStyle/>
            <a:p>
              <a:pPr algn="ctr"/>
              <a:r>
                <a:rPr lang="en-US" sz="1800" dirty="0" smtClean="0"/>
                <a:t>1</a:t>
              </a:r>
              <a:endParaRPr lang="en-US" sz="1800" dirty="0"/>
            </a:p>
          </p:txBody>
        </p:sp>
        <p:sp>
          <p:nvSpPr>
            <p:cNvPr id="16" name="TextBox 15"/>
            <p:cNvSpPr txBox="1"/>
            <p:nvPr/>
          </p:nvSpPr>
          <p:spPr>
            <a:xfrm>
              <a:off x="3886200" y="2970212"/>
              <a:ext cx="1371600" cy="457200"/>
            </a:xfrm>
            <a:prstGeom prst="rect">
              <a:avLst/>
            </a:prstGeom>
            <a:noFill/>
            <a:ln>
              <a:noFill/>
            </a:ln>
          </p:spPr>
          <p:txBody>
            <a:bodyPr wrap="square" lIns="0" tIns="0" rIns="0" bIns="0" rtlCol="0" anchor="ctr" anchorCtr="0">
              <a:noAutofit/>
            </a:bodyPr>
            <a:lstStyle/>
            <a:p>
              <a:pPr algn="ctr"/>
              <a:r>
                <a:rPr lang="en-US" sz="1800" dirty="0" smtClean="0"/>
                <a:t>4</a:t>
              </a:r>
              <a:endParaRPr lang="en-US" sz="1800" dirty="0"/>
            </a:p>
          </p:txBody>
        </p:sp>
        <p:sp>
          <p:nvSpPr>
            <p:cNvPr id="17" name="TextBox 16"/>
            <p:cNvSpPr txBox="1"/>
            <p:nvPr/>
          </p:nvSpPr>
          <p:spPr>
            <a:xfrm>
              <a:off x="1143000" y="2970212"/>
              <a:ext cx="2667000" cy="457200"/>
            </a:xfrm>
            <a:prstGeom prst="rect">
              <a:avLst/>
            </a:prstGeom>
            <a:noFill/>
            <a:ln>
              <a:noFill/>
            </a:ln>
          </p:spPr>
          <p:txBody>
            <a:bodyPr wrap="square" lIns="0" tIns="0" rIns="0" bIns="0" rtlCol="0" anchor="ctr" anchorCtr="0">
              <a:noAutofit/>
            </a:bodyPr>
            <a:lstStyle/>
            <a:p>
              <a:pPr algn="r"/>
              <a:r>
                <a:rPr lang="en-US" sz="1800" dirty="0" smtClean="0"/>
                <a:t>cores per chip</a:t>
              </a:r>
              <a:endParaRPr lang="en-US" sz="1800" dirty="0"/>
            </a:p>
          </p:txBody>
        </p:sp>
        <p:sp>
          <p:nvSpPr>
            <p:cNvPr id="18" name="TextBox 17"/>
            <p:cNvSpPr txBox="1"/>
            <p:nvPr/>
          </p:nvSpPr>
          <p:spPr>
            <a:xfrm>
              <a:off x="6629400" y="2970212"/>
              <a:ext cx="1371600" cy="457200"/>
            </a:xfrm>
            <a:prstGeom prst="rect">
              <a:avLst/>
            </a:prstGeom>
            <a:noFill/>
            <a:ln>
              <a:noFill/>
            </a:ln>
          </p:spPr>
          <p:txBody>
            <a:bodyPr wrap="square" lIns="0" tIns="0" rIns="0" bIns="0" rtlCol="0" anchor="ctr" anchorCtr="0">
              <a:noAutofit/>
            </a:bodyPr>
            <a:lstStyle/>
            <a:p>
              <a:pPr algn="ctr"/>
              <a:r>
                <a:rPr lang="en-US" sz="1800" dirty="0" smtClean="0"/>
                <a:t>6</a:t>
              </a:r>
              <a:endParaRPr lang="en-US" sz="1800" dirty="0"/>
            </a:p>
          </p:txBody>
        </p:sp>
        <p:sp>
          <p:nvSpPr>
            <p:cNvPr id="19" name="TextBox 18"/>
            <p:cNvSpPr txBox="1"/>
            <p:nvPr/>
          </p:nvSpPr>
          <p:spPr>
            <a:xfrm>
              <a:off x="5257800" y="2970212"/>
              <a:ext cx="1371600" cy="457200"/>
            </a:xfrm>
            <a:prstGeom prst="rect">
              <a:avLst/>
            </a:prstGeom>
            <a:noFill/>
            <a:ln>
              <a:noFill/>
            </a:ln>
          </p:spPr>
          <p:txBody>
            <a:bodyPr wrap="square" lIns="0" tIns="0" rIns="0" bIns="0" rtlCol="0" anchor="ctr" anchorCtr="0">
              <a:noAutofit/>
            </a:bodyPr>
            <a:lstStyle/>
            <a:p>
              <a:pPr algn="ctr"/>
              <a:r>
                <a:rPr lang="en-US" sz="1800" dirty="0" smtClean="0"/>
                <a:t>4</a:t>
              </a:r>
              <a:endParaRPr lang="en-US" sz="1800" dirty="0"/>
            </a:p>
          </p:txBody>
        </p:sp>
        <p:sp>
          <p:nvSpPr>
            <p:cNvPr id="21" name="TextBox 20"/>
            <p:cNvSpPr txBox="1"/>
            <p:nvPr/>
          </p:nvSpPr>
          <p:spPr>
            <a:xfrm>
              <a:off x="3886200" y="3427412"/>
              <a:ext cx="1371600" cy="457200"/>
            </a:xfrm>
            <a:prstGeom prst="rect">
              <a:avLst/>
            </a:prstGeom>
            <a:noFill/>
            <a:ln>
              <a:noFill/>
            </a:ln>
          </p:spPr>
          <p:txBody>
            <a:bodyPr wrap="square" lIns="0" tIns="0" rIns="0" bIns="0" rtlCol="0" anchor="ctr" anchorCtr="0">
              <a:noAutofit/>
            </a:bodyPr>
            <a:lstStyle/>
            <a:p>
              <a:pPr algn="ctr"/>
              <a:r>
                <a:rPr lang="en-US" sz="1800" dirty="0" smtClean="0"/>
                <a:t>Custom</a:t>
              </a:r>
            </a:p>
            <a:p>
              <a:pPr algn="ctr"/>
              <a:r>
                <a:rPr lang="en-US" sz="1800" dirty="0" smtClean="0"/>
                <a:t>3D Torus</a:t>
              </a:r>
              <a:endParaRPr lang="en-US" sz="1800" dirty="0"/>
            </a:p>
          </p:txBody>
        </p:sp>
        <p:sp>
          <p:nvSpPr>
            <p:cNvPr id="22" name="TextBox 21"/>
            <p:cNvSpPr txBox="1"/>
            <p:nvPr/>
          </p:nvSpPr>
          <p:spPr>
            <a:xfrm>
              <a:off x="1143000" y="3427412"/>
              <a:ext cx="2667000" cy="457200"/>
            </a:xfrm>
            <a:prstGeom prst="rect">
              <a:avLst/>
            </a:prstGeom>
            <a:noFill/>
            <a:ln>
              <a:noFill/>
            </a:ln>
          </p:spPr>
          <p:txBody>
            <a:bodyPr wrap="square" lIns="0" tIns="0" rIns="0" bIns="0" rtlCol="0" anchor="ctr" anchorCtr="0">
              <a:noAutofit/>
            </a:bodyPr>
            <a:lstStyle/>
            <a:p>
              <a:pPr algn="r"/>
              <a:r>
                <a:rPr lang="en-US" sz="1800" dirty="0" smtClean="0"/>
                <a:t>Interconnect</a:t>
              </a:r>
              <a:endParaRPr lang="en-US" sz="1800" dirty="0"/>
            </a:p>
          </p:txBody>
        </p:sp>
        <p:sp>
          <p:nvSpPr>
            <p:cNvPr id="23" name="TextBox 22"/>
            <p:cNvSpPr txBox="1"/>
            <p:nvPr/>
          </p:nvSpPr>
          <p:spPr>
            <a:xfrm>
              <a:off x="6629400" y="3427412"/>
              <a:ext cx="1371600" cy="457200"/>
            </a:xfrm>
            <a:prstGeom prst="rect">
              <a:avLst/>
            </a:prstGeom>
            <a:noFill/>
            <a:ln>
              <a:noFill/>
            </a:ln>
          </p:spPr>
          <p:txBody>
            <a:bodyPr wrap="square" lIns="0" tIns="0" rIns="0" bIns="0" rtlCol="0" anchor="ctr" anchorCtr="0">
              <a:noAutofit/>
            </a:bodyPr>
            <a:lstStyle/>
            <a:p>
              <a:pPr algn="ctr"/>
              <a:r>
                <a:rPr lang="en-US" sz="1800" dirty="0" smtClean="0"/>
                <a:t>Gemini</a:t>
              </a:r>
            </a:p>
            <a:p>
              <a:pPr algn="ctr"/>
              <a:r>
                <a:rPr lang="en-US" sz="1800" dirty="0" smtClean="0"/>
                <a:t>3D Torus</a:t>
              </a:r>
              <a:endParaRPr lang="en-US" sz="1800" dirty="0"/>
            </a:p>
          </p:txBody>
        </p:sp>
        <p:sp>
          <p:nvSpPr>
            <p:cNvPr id="24" name="TextBox 23"/>
            <p:cNvSpPr txBox="1"/>
            <p:nvPr/>
          </p:nvSpPr>
          <p:spPr>
            <a:xfrm>
              <a:off x="5257800" y="3427412"/>
              <a:ext cx="1371600" cy="457200"/>
            </a:xfrm>
            <a:prstGeom prst="rect">
              <a:avLst/>
            </a:prstGeom>
            <a:noFill/>
            <a:ln>
              <a:noFill/>
            </a:ln>
          </p:spPr>
          <p:txBody>
            <a:bodyPr wrap="square" lIns="0" tIns="0" rIns="0" bIns="0" rtlCol="0" anchor="ctr" anchorCtr="0">
              <a:noAutofit/>
            </a:bodyPr>
            <a:lstStyle/>
            <a:p>
              <a:pPr algn="ctr"/>
              <a:r>
                <a:rPr lang="en-US" sz="1800" dirty="0" smtClean="0"/>
                <a:t>SeaStar2</a:t>
              </a:r>
            </a:p>
            <a:p>
              <a:pPr algn="ctr"/>
              <a:r>
                <a:rPr lang="en-US" sz="1800" dirty="0" smtClean="0"/>
                <a:t>3D Torus</a:t>
              </a:r>
              <a:endParaRPr lang="en-US" sz="1800" dirty="0"/>
            </a:p>
          </p:txBody>
        </p:sp>
        <p:sp>
          <p:nvSpPr>
            <p:cNvPr id="26" name="TextBox 25"/>
            <p:cNvSpPr txBox="1"/>
            <p:nvPr/>
          </p:nvSpPr>
          <p:spPr>
            <a:xfrm>
              <a:off x="3886200" y="3884612"/>
              <a:ext cx="1371600" cy="457200"/>
            </a:xfrm>
            <a:prstGeom prst="rect">
              <a:avLst/>
            </a:prstGeom>
            <a:noFill/>
            <a:ln>
              <a:noFill/>
            </a:ln>
          </p:spPr>
          <p:txBody>
            <a:bodyPr wrap="square" lIns="0" tIns="0" rIns="0" bIns="0" rtlCol="0" anchor="ctr" anchorCtr="0">
              <a:noAutofit/>
            </a:bodyPr>
            <a:lstStyle/>
            <a:p>
              <a:pPr algn="ctr"/>
              <a:r>
                <a:rPr lang="en-US" sz="1800" dirty="0" smtClean="0"/>
                <a:t>3.4</a:t>
              </a:r>
              <a:endParaRPr lang="en-US" sz="1800" dirty="0"/>
            </a:p>
          </p:txBody>
        </p:sp>
        <p:sp>
          <p:nvSpPr>
            <p:cNvPr id="27" name="TextBox 26"/>
            <p:cNvSpPr txBox="1"/>
            <p:nvPr/>
          </p:nvSpPr>
          <p:spPr>
            <a:xfrm>
              <a:off x="1143000" y="3884612"/>
              <a:ext cx="2667000" cy="457200"/>
            </a:xfrm>
            <a:prstGeom prst="rect">
              <a:avLst/>
            </a:prstGeom>
            <a:noFill/>
            <a:ln>
              <a:noFill/>
            </a:ln>
          </p:spPr>
          <p:txBody>
            <a:bodyPr wrap="square" lIns="0" tIns="0" rIns="0" bIns="0" rtlCol="0" anchor="ctr" anchorCtr="0">
              <a:noAutofit/>
            </a:bodyPr>
            <a:lstStyle/>
            <a:p>
              <a:pPr algn="r"/>
              <a:r>
                <a:rPr lang="en-US" sz="1800" dirty="0" err="1" smtClean="0"/>
                <a:t>Gflop/s</a:t>
              </a:r>
              <a:r>
                <a:rPr lang="en-US" sz="1800" dirty="0" smtClean="0"/>
                <a:t> per core</a:t>
              </a:r>
              <a:endParaRPr lang="en-US" sz="1800" dirty="0"/>
            </a:p>
          </p:txBody>
        </p:sp>
        <p:sp>
          <p:nvSpPr>
            <p:cNvPr id="28" name="TextBox 27"/>
            <p:cNvSpPr txBox="1"/>
            <p:nvPr/>
          </p:nvSpPr>
          <p:spPr>
            <a:xfrm>
              <a:off x="6629400" y="3884612"/>
              <a:ext cx="1371600" cy="457200"/>
            </a:xfrm>
            <a:prstGeom prst="rect">
              <a:avLst/>
            </a:prstGeom>
            <a:noFill/>
            <a:ln>
              <a:noFill/>
            </a:ln>
          </p:spPr>
          <p:txBody>
            <a:bodyPr wrap="square" lIns="0" tIns="0" rIns="0" bIns="0" rtlCol="0" anchor="ctr" anchorCtr="0">
              <a:noAutofit/>
            </a:bodyPr>
            <a:lstStyle/>
            <a:p>
              <a:pPr algn="ctr"/>
              <a:r>
                <a:rPr lang="en-US" sz="1800" dirty="0" smtClean="0"/>
                <a:t>8.4</a:t>
              </a:r>
              <a:endParaRPr lang="en-US" sz="1800" dirty="0"/>
            </a:p>
          </p:txBody>
        </p:sp>
        <p:sp>
          <p:nvSpPr>
            <p:cNvPr id="29" name="TextBox 28"/>
            <p:cNvSpPr txBox="1"/>
            <p:nvPr/>
          </p:nvSpPr>
          <p:spPr>
            <a:xfrm>
              <a:off x="5257800" y="3884612"/>
              <a:ext cx="1371600" cy="457200"/>
            </a:xfrm>
            <a:prstGeom prst="rect">
              <a:avLst/>
            </a:prstGeom>
            <a:noFill/>
            <a:ln>
              <a:noFill/>
            </a:ln>
          </p:spPr>
          <p:txBody>
            <a:bodyPr wrap="square" lIns="0" tIns="0" rIns="0" bIns="0" rtlCol="0" anchor="ctr" anchorCtr="0">
              <a:noAutofit/>
            </a:bodyPr>
            <a:lstStyle/>
            <a:p>
              <a:pPr algn="ctr"/>
              <a:r>
                <a:rPr lang="en-US" sz="1800" dirty="0" smtClean="0"/>
                <a:t>9.2</a:t>
              </a:r>
              <a:endParaRPr lang="en-US" sz="1800" dirty="0"/>
            </a:p>
          </p:txBody>
        </p:sp>
        <p:sp>
          <p:nvSpPr>
            <p:cNvPr id="31" name="TextBox 30"/>
            <p:cNvSpPr txBox="1"/>
            <p:nvPr/>
          </p:nvSpPr>
          <p:spPr>
            <a:xfrm>
              <a:off x="3886200" y="4341812"/>
              <a:ext cx="1371600" cy="457200"/>
            </a:xfrm>
            <a:prstGeom prst="rect">
              <a:avLst/>
            </a:prstGeom>
            <a:noFill/>
            <a:ln>
              <a:noFill/>
            </a:ln>
          </p:spPr>
          <p:txBody>
            <a:bodyPr wrap="square" lIns="0" tIns="0" rIns="0" bIns="0" rtlCol="0" anchor="ctr" anchorCtr="0">
              <a:noAutofit/>
            </a:bodyPr>
            <a:lstStyle/>
            <a:p>
              <a:pPr algn="ctr"/>
              <a:r>
                <a:rPr lang="en-US" sz="1800" dirty="0" smtClean="0"/>
                <a:t>2.07</a:t>
              </a:r>
              <a:endParaRPr lang="en-US" sz="1800" dirty="0"/>
            </a:p>
          </p:txBody>
        </p:sp>
        <p:sp>
          <p:nvSpPr>
            <p:cNvPr id="32" name="TextBox 31"/>
            <p:cNvSpPr txBox="1"/>
            <p:nvPr/>
          </p:nvSpPr>
          <p:spPr>
            <a:xfrm>
              <a:off x="1143000" y="4341812"/>
              <a:ext cx="2667000" cy="457200"/>
            </a:xfrm>
            <a:prstGeom prst="rect">
              <a:avLst/>
            </a:prstGeom>
            <a:noFill/>
            <a:ln>
              <a:noFill/>
            </a:ln>
          </p:spPr>
          <p:txBody>
            <a:bodyPr wrap="square" lIns="0" tIns="0" rIns="0" bIns="0" rtlCol="0" anchor="ctr" anchorCtr="0">
              <a:noAutofit/>
            </a:bodyPr>
            <a:lstStyle/>
            <a:p>
              <a:pPr algn="r"/>
              <a:r>
                <a:rPr lang="en-US" sz="1800" dirty="0" smtClean="0"/>
                <a:t>DRAM GB/</a:t>
              </a:r>
              <a:r>
                <a:rPr lang="en-US" sz="1800" dirty="0" err="1" smtClean="0"/>
                <a:t>s</a:t>
              </a:r>
              <a:r>
                <a:rPr lang="en-US" sz="1800" dirty="0" smtClean="0"/>
                <a:t> per core</a:t>
              </a:r>
              <a:endParaRPr lang="en-US" sz="1800" dirty="0"/>
            </a:p>
          </p:txBody>
        </p:sp>
        <p:sp>
          <p:nvSpPr>
            <p:cNvPr id="33" name="TextBox 32"/>
            <p:cNvSpPr txBox="1"/>
            <p:nvPr/>
          </p:nvSpPr>
          <p:spPr>
            <a:xfrm>
              <a:off x="6629400" y="4341812"/>
              <a:ext cx="1371600" cy="457200"/>
            </a:xfrm>
            <a:prstGeom prst="rect">
              <a:avLst/>
            </a:prstGeom>
            <a:noFill/>
            <a:ln>
              <a:noFill/>
            </a:ln>
          </p:spPr>
          <p:txBody>
            <a:bodyPr wrap="square" lIns="0" tIns="0" rIns="0" bIns="0" rtlCol="0" anchor="ctr" anchorCtr="0">
              <a:noAutofit/>
            </a:bodyPr>
            <a:lstStyle/>
            <a:p>
              <a:pPr algn="ctr"/>
              <a:r>
                <a:rPr lang="en-US" sz="1800" dirty="0" smtClean="0"/>
                <a:t>2.05</a:t>
              </a:r>
              <a:endParaRPr lang="en-US" sz="1800" dirty="0"/>
            </a:p>
          </p:txBody>
        </p:sp>
        <p:sp>
          <p:nvSpPr>
            <p:cNvPr id="34" name="TextBox 33"/>
            <p:cNvSpPr txBox="1"/>
            <p:nvPr/>
          </p:nvSpPr>
          <p:spPr>
            <a:xfrm>
              <a:off x="5257800" y="4341812"/>
              <a:ext cx="1371600" cy="457200"/>
            </a:xfrm>
            <a:prstGeom prst="rect">
              <a:avLst/>
            </a:prstGeom>
            <a:noFill/>
            <a:ln>
              <a:noFill/>
            </a:ln>
          </p:spPr>
          <p:txBody>
            <a:bodyPr wrap="square" lIns="0" tIns="0" rIns="0" bIns="0" rtlCol="0" anchor="ctr" anchorCtr="0">
              <a:noAutofit/>
            </a:bodyPr>
            <a:lstStyle/>
            <a:p>
              <a:pPr algn="ctr"/>
              <a:r>
                <a:rPr lang="en-US" sz="1800" dirty="0" smtClean="0"/>
                <a:t>2.1</a:t>
              </a:r>
              <a:endParaRPr lang="en-US" sz="1800" dirty="0"/>
            </a:p>
          </p:txBody>
        </p:sp>
        <p:sp>
          <p:nvSpPr>
            <p:cNvPr id="36" name="TextBox 35"/>
            <p:cNvSpPr txBox="1"/>
            <p:nvPr/>
          </p:nvSpPr>
          <p:spPr>
            <a:xfrm>
              <a:off x="3886200" y="5713412"/>
              <a:ext cx="1371600" cy="457200"/>
            </a:xfrm>
            <a:prstGeom prst="rect">
              <a:avLst/>
            </a:prstGeom>
            <a:noFill/>
            <a:ln>
              <a:noFill/>
            </a:ln>
          </p:spPr>
          <p:txBody>
            <a:bodyPr wrap="square" lIns="0" tIns="0" rIns="0" bIns="0" rtlCol="0" anchor="ctr" anchorCtr="0">
              <a:noAutofit/>
            </a:bodyPr>
            <a:lstStyle/>
            <a:p>
              <a:pPr algn="ctr"/>
              <a:r>
                <a:rPr lang="en-US" sz="1800" dirty="0" smtClean="0"/>
                <a:t>7.7W</a:t>
              </a:r>
              <a:endParaRPr lang="en-US" sz="1800" dirty="0"/>
            </a:p>
          </p:txBody>
        </p:sp>
        <p:sp>
          <p:nvSpPr>
            <p:cNvPr id="37" name="TextBox 36"/>
            <p:cNvSpPr txBox="1"/>
            <p:nvPr/>
          </p:nvSpPr>
          <p:spPr>
            <a:xfrm>
              <a:off x="1143000" y="5713412"/>
              <a:ext cx="2667000" cy="457200"/>
            </a:xfrm>
            <a:prstGeom prst="rect">
              <a:avLst/>
            </a:prstGeom>
            <a:noFill/>
            <a:ln>
              <a:noFill/>
            </a:ln>
          </p:spPr>
          <p:txBody>
            <a:bodyPr wrap="square" lIns="0" tIns="0" rIns="0" bIns="0" rtlCol="0" anchor="ctr" anchorCtr="0">
              <a:noAutofit/>
            </a:bodyPr>
            <a:lstStyle/>
            <a:p>
              <a:pPr algn="r"/>
              <a:r>
                <a:rPr lang="en-US" sz="1800" dirty="0" smtClean="0"/>
                <a:t>Node power per core</a:t>
              </a:r>
              <a:r>
                <a:rPr lang="en-US" sz="1800" baseline="30000" dirty="0" smtClean="0"/>
                <a:t>1</a:t>
              </a:r>
              <a:endParaRPr lang="en-US" sz="1800" baseline="30000" dirty="0"/>
            </a:p>
          </p:txBody>
        </p:sp>
        <p:sp>
          <p:nvSpPr>
            <p:cNvPr id="38" name="TextBox 37"/>
            <p:cNvSpPr txBox="1"/>
            <p:nvPr/>
          </p:nvSpPr>
          <p:spPr>
            <a:xfrm>
              <a:off x="6629400" y="5713412"/>
              <a:ext cx="1371600" cy="457200"/>
            </a:xfrm>
            <a:prstGeom prst="rect">
              <a:avLst/>
            </a:prstGeom>
            <a:noFill/>
            <a:ln>
              <a:noFill/>
            </a:ln>
          </p:spPr>
          <p:txBody>
            <a:bodyPr wrap="square" lIns="0" tIns="0" rIns="0" bIns="0" rtlCol="0" anchor="ctr" anchorCtr="0">
              <a:noAutofit/>
            </a:bodyPr>
            <a:lstStyle/>
            <a:p>
              <a:pPr algn="ctr"/>
              <a:r>
                <a:rPr lang="en-US" sz="1800" dirty="0" smtClean="0"/>
                <a:t>19W</a:t>
              </a:r>
              <a:endParaRPr lang="en-US" sz="1800" dirty="0"/>
            </a:p>
          </p:txBody>
        </p:sp>
        <p:sp>
          <p:nvSpPr>
            <p:cNvPr id="39" name="TextBox 38"/>
            <p:cNvSpPr txBox="1"/>
            <p:nvPr/>
          </p:nvSpPr>
          <p:spPr>
            <a:xfrm>
              <a:off x="5257800" y="5713412"/>
              <a:ext cx="1371600" cy="457200"/>
            </a:xfrm>
            <a:prstGeom prst="rect">
              <a:avLst/>
            </a:prstGeom>
            <a:noFill/>
            <a:ln>
              <a:noFill/>
            </a:ln>
          </p:spPr>
          <p:txBody>
            <a:bodyPr wrap="square" lIns="0" tIns="0" rIns="0" bIns="0" rtlCol="0" anchor="ctr" anchorCtr="0">
              <a:noAutofit/>
            </a:bodyPr>
            <a:lstStyle/>
            <a:p>
              <a:pPr algn="ctr"/>
              <a:r>
                <a:rPr lang="en-US" sz="1800" dirty="0" smtClean="0"/>
                <a:t>30W</a:t>
              </a:r>
              <a:endParaRPr lang="en-US" sz="1800" dirty="0"/>
            </a:p>
          </p:txBody>
        </p:sp>
        <p:sp>
          <p:nvSpPr>
            <p:cNvPr id="40" name="TextBox 39"/>
            <p:cNvSpPr txBox="1"/>
            <p:nvPr/>
          </p:nvSpPr>
          <p:spPr>
            <a:xfrm>
              <a:off x="3886200" y="4799012"/>
              <a:ext cx="1371600" cy="457200"/>
            </a:xfrm>
            <a:prstGeom prst="rect">
              <a:avLst/>
            </a:prstGeom>
            <a:noFill/>
            <a:ln>
              <a:noFill/>
            </a:ln>
          </p:spPr>
          <p:txBody>
            <a:bodyPr wrap="square" lIns="0" tIns="0" rIns="0" bIns="0" rtlCol="0" anchor="ctr" anchorCtr="0">
              <a:noAutofit/>
            </a:bodyPr>
            <a:lstStyle/>
            <a:p>
              <a:pPr algn="ctr"/>
              <a:r>
                <a:rPr lang="en-US" sz="1800" dirty="0" smtClean="0"/>
                <a:t>32KB</a:t>
              </a:r>
              <a:endParaRPr lang="en-US" sz="1800" dirty="0"/>
            </a:p>
          </p:txBody>
        </p:sp>
        <p:sp>
          <p:nvSpPr>
            <p:cNvPr id="41" name="TextBox 40"/>
            <p:cNvSpPr txBox="1"/>
            <p:nvPr/>
          </p:nvSpPr>
          <p:spPr>
            <a:xfrm>
              <a:off x="1143000" y="4799012"/>
              <a:ext cx="2667000" cy="457200"/>
            </a:xfrm>
            <a:prstGeom prst="rect">
              <a:avLst/>
            </a:prstGeom>
            <a:noFill/>
            <a:ln>
              <a:noFill/>
            </a:ln>
          </p:spPr>
          <p:txBody>
            <a:bodyPr wrap="square" lIns="0" tIns="0" rIns="0" bIns="0" rtlCol="0" anchor="ctr" anchorCtr="0">
              <a:noAutofit/>
            </a:bodyPr>
            <a:lstStyle/>
            <a:p>
              <a:pPr algn="r"/>
              <a:r>
                <a:rPr lang="en-US" sz="1800" dirty="0" smtClean="0"/>
                <a:t>Private cache per core</a:t>
              </a:r>
              <a:endParaRPr lang="en-US" sz="1800" dirty="0"/>
            </a:p>
          </p:txBody>
        </p:sp>
        <p:sp>
          <p:nvSpPr>
            <p:cNvPr id="42" name="TextBox 41"/>
            <p:cNvSpPr txBox="1"/>
            <p:nvPr/>
          </p:nvSpPr>
          <p:spPr>
            <a:xfrm>
              <a:off x="6629400" y="4799012"/>
              <a:ext cx="1371600" cy="457200"/>
            </a:xfrm>
            <a:prstGeom prst="rect">
              <a:avLst/>
            </a:prstGeom>
            <a:noFill/>
            <a:ln>
              <a:noFill/>
            </a:ln>
          </p:spPr>
          <p:txBody>
            <a:bodyPr wrap="square" lIns="0" tIns="0" rIns="0" bIns="0" rtlCol="0" anchor="ctr" anchorCtr="0">
              <a:noAutofit/>
            </a:bodyPr>
            <a:lstStyle/>
            <a:p>
              <a:pPr algn="ctr"/>
              <a:r>
                <a:rPr lang="en-US" sz="1800" dirty="0" smtClean="0"/>
                <a:t>64+512KB</a:t>
              </a:r>
              <a:endParaRPr lang="en-US" sz="1800" dirty="0"/>
            </a:p>
          </p:txBody>
        </p:sp>
        <p:sp>
          <p:nvSpPr>
            <p:cNvPr id="43" name="TextBox 42"/>
            <p:cNvSpPr txBox="1"/>
            <p:nvPr/>
          </p:nvSpPr>
          <p:spPr>
            <a:xfrm>
              <a:off x="5257800" y="4799012"/>
              <a:ext cx="1371600" cy="457200"/>
            </a:xfrm>
            <a:prstGeom prst="rect">
              <a:avLst/>
            </a:prstGeom>
            <a:noFill/>
            <a:ln>
              <a:noFill/>
            </a:ln>
          </p:spPr>
          <p:txBody>
            <a:bodyPr wrap="square" lIns="0" tIns="0" rIns="0" bIns="0" rtlCol="0" anchor="ctr" anchorCtr="0">
              <a:noAutofit/>
            </a:bodyPr>
            <a:lstStyle/>
            <a:p>
              <a:pPr algn="ctr"/>
              <a:r>
                <a:rPr lang="en-US" sz="1800" dirty="0" smtClean="0"/>
                <a:t>64+512KB</a:t>
              </a:r>
              <a:endParaRPr lang="en-US" sz="1800" dirty="0"/>
            </a:p>
          </p:txBody>
        </p:sp>
        <p:sp>
          <p:nvSpPr>
            <p:cNvPr id="44" name="TextBox 43"/>
            <p:cNvSpPr txBox="1"/>
            <p:nvPr/>
          </p:nvSpPr>
          <p:spPr>
            <a:xfrm>
              <a:off x="3886200" y="5256212"/>
              <a:ext cx="1371600" cy="457200"/>
            </a:xfrm>
            <a:prstGeom prst="rect">
              <a:avLst/>
            </a:prstGeom>
            <a:noFill/>
            <a:ln>
              <a:noFill/>
            </a:ln>
          </p:spPr>
          <p:txBody>
            <a:bodyPr wrap="square" lIns="0" tIns="0" rIns="0" bIns="0" rtlCol="0" anchor="ctr" anchorCtr="0">
              <a:noAutofit/>
            </a:bodyPr>
            <a:lstStyle/>
            <a:p>
              <a:pPr algn="ctr"/>
              <a:r>
                <a:rPr lang="en-US" sz="1800" dirty="0" smtClean="0"/>
                <a:t>2MB</a:t>
              </a:r>
              <a:endParaRPr lang="en-US" sz="1800" dirty="0"/>
            </a:p>
          </p:txBody>
        </p:sp>
        <p:sp>
          <p:nvSpPr>
            <p:cNvPr id="45" name="TextBox 44"/>
            <p:cNvSpPr txBox="1"/>
            <p:nvPr/>
          </p:nvSpPr>
          <p:spPr>
            <a:xfrm>
              <a:off x="1143000" y="5256212"/>
              <a:ext cx="2667000" cy="457200"/>
            </a:xfrm>
            <a:prstGeom prst="rect">
              <a:avLst/>
            </a:prstGeom>
            <a:noFill/>
            <a:ln>
              <a:noFill/>
            </a:ln>
          </p:spPr>
          <p:txBody>
            <a:bodyPr wrap="square" lIns="0" tIns="0" rIns="0" bIns="0" rtlCol="0" anchor="ctr" anchorCtr="0">
              <a:noAutofit/>
            </a:bodyPr>
            <a:lstStyle/>
            <a:p>
              <a:pPr algn="r"/>
              <a:r>
                <a:rPr lang="en-US" sz="1800" dirty="0" smtClean="0"/>
                <a:t>LLC cache per core</a:t>
              </a:r>
              <a:endParaRPr lang="en-US" sz="1800" dirty="0"/>
            </a:p>
          </p:txBody>
        </p:sp>
        <p:sp>
          <p:nvSpPr>
            <p:cNvPr id="46" name="TextBox 45"/>
            <p:cNvSpPr txBox="1"/>
            <p:nvPr/>
          </p:nvSpPr>
          <p:spPr>
            <a:xfrm>
              <a:off x="6629400" y="5256212"/>
              <a:ext cx="1371600" cy="457200"/>
            </a:xfrm>
            <a:prstGeom prst="rect">
              <a:avLst/>
            </a:prstGeom>
            <a:noFill/>
            <a:ln>
              <a:noFill/>
            </a:ln>
          </p:spPr>
          <p:txBody>
            <a:bodyPr wrap="square" lIns="0" tIns="0" rIns="0" bIns="0" rtlCol="0" anchor="ctr" anchorCtr="0">
              <a:noAutofit/>
            </a:bodyPr>
            <a:lstStyle/>
            <a:p>
              <a:pPr algn="ctr"/>
              <a:r>
                <a:rPr lang="en-US" sz="1800" dirty="0" smtClean="0"/>
                <a:t>1MB</a:t>
              </a:r>
              <a:endParaRPr lang="en-US" sz="1800" dirty="0"/>
            </a:p>
          </p:txBody>
        </p:sp>
        <p:sp>
          <p:nvSpPr>
            <p:cNvPr id="47" name="TextBox 46"/>
            <p:cNvSpPr txBox="1"/>
            <p:nvPr/>
          </p:nvSpPr>
          <p:spPr>
            <a:xfrm>
              <a:off x="5257800" y="5256212"/>
              <a:ext cx="1371600" cy="457200"/>
            </a:xfrm>
            <a:prstGeom prst="rect">
              <a:avLst/>
            </a:prstGeom>
            <a:noFill/>
            <a:ln>
              <a:noFill/>
            </a:ln>
          </p:spPr>
          <p:txBody>
            <a:bodyPr wrap="square" lIns="0" tIns="0" rIns="0" bIns="0" rtlCol="0" anchor="ctr" anchorCtr="0">
              <a:noAutofit/>
            </a:bodyPr>
            <a:lstStyle/>
            <a:p>
              <a:pPr algn="ctr"/>
              <a:r>
                <a:rPr lang="en-US" sz="1800" dirty="0" smtClean="0"/>
                <a:t>512KB</a:t>
              </a:r>
              <a:endParaRPr lang="en-US" sz="1800" dirty="0"/>
            </a:p>
          </p:txBody>
        </p:sp>
        <p:cxnSp>
          <p:nvCxnSpPr>
            <p:cNvPr id="49" name="Straight Connector 48"/>
            <p:cNvCxnSpPr/>
            <p:nvPr/>
          </p:nvCxnSpPr>
          <p:spPr bwMode="auto">
            <a:xfrm>
              <a:off x="1143000" y="2511424"/>
              <a:ext cx="68580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0" name="Straight Connector 49"/>
            <p:cNvCxnSpPr/>
            <p:nvPr/>
          </p:nvCxnSpPr>
          <p:spPr bwMode="auto">
            <a:xfrm>
              <a:off x="1143000" y="3960812"/>
              <a:ext cx="68580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cxnSp>
          <p:nvCxnSpPr>
            <p:cNvPr id="51" name="Straight Connector 50"/>
            <p:cNvCxnSpPr/>
            <p:nvPr/>
          </p:nvCxnSpPr>
          <p:spPr bwMode="auto">
            <a:xfrm>
              <a:off x="1143000" y="6170612"/>
              <a:ext cx="6858000" cy="1588"/>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52" name="TextBox 51"/>
            <p:cNvSpPr txBox="1"/>
            <p:nvPr/>
          </p:nvSpPr>
          <p:spPr>
            <a:xfrm>
              <a:off x="5257800" y="6172200"/>
              <a:ext cx="2743200" cy="228600"/>
            </a:xfrm>
            <a:prstGeom prst="rect">
              <a:avLst/>
            </a:prstGeom>
            <a:noFill/>
            <a:ln>
              <a:noFill/>
            </a:ln>
          </p:spPr>
          <p:txBody>
            <a:bodyPr wrap="square" lIns="0" tIns="0" rIns="0" bIns="0" rtlCol="0" anchor="ctr" anchorCtr="0">
              <a:noAutofit/>
            </a:bodyPr>
            <a:lstStyle/>
            <a:p>
              <a:pPr algn="r"/>
              <a:r>
                <a:rPr lang="en-US" sz="1200" baseline="30000" dirty="0" smtClean="0"/>
                <a:t>1</a:t>
              </a:r>
              <a:r>
                <a:rPr lang="en-US" sz="1200" dirty="0" smtClean="0"/>
                <a:t>Based on top500</a:t>
              </a:r>
              <a:endParaRPr lang="en-US" sz="1200" baseline="30000" dirty="0"/>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ParLabTemplate">
  <a:themeElements>
    <a:clrScheme name="ParLab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rLabTemplat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a:ln>
              <a:noFill/>
            </a:ln>
            <a:solidFill>
              <a:schemeClr val="tx1"/>
            </a:solidFill>
            <a:effectLst/>
            <a:latin typeface="Arial" pitchFamily="-110" charset="0"/>
            <a:ea typeface="ＭＳ Ｐゴシック" pitchFamily="-110" charset="-128"/>
            <a:cs typeface="ＭＳ Ｐゴシック" pitchFamily="-110" charset="-128"/>
          </a:defRPr>
        </a:defPPr>
      </a:lstStyle>
    </a:lnDef>
  </a:objectDefaults>
  <a:extraClrSchemeLst>
    <a:extraClrScheme>
      <a:clrScheme name="ParLab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rLab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rLab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rLab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rLab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rLab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rLab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rLab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rLab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rLab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rLab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rLab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MulticoreOptimization.pptx</Template>
  <TotalTime>5078</TotalTime>
  <Words>3027</Words>
  <Application>Microsoft Macintosh PowerPoint</Application>
  <PresentationFormat>On-screen Show (4:3)</PresentationFormat>
  <Paragraphs>604</Paragraphs>
  <Slides>37</Slides>
  <Notes>8</Notes>
  <HiddenSlides>0</HiddenSlides>
  <MMClips>0</MMClips>
  <ScaleCrop>false</ScaleCrop>
  <HeadingPairs>
    <vt:vector size="4" baseType="variant">
      <vt:variant>
        <vt:lpstr>Design Template</vt:lpstr>
      </vt:variant>
      <vt:variant>
        <vt:i4>1</vt:i4>
      </vt:variant>
      <vt:variant>
        <vt:lpstr>Slide Titles</vt:lpstr>
      </vt:variant>
      <vt:variant>
        <vt:i4>37</vt:i4>
      </vt:variant>
    </vt:vector>
  </HeadingPairs>
  <TitlesOfParts>
    <vt:vector size="38" baseType="lpstr">
      <vt:lpstr>ParLabTemplate</vt:lpstr>
      <vt:lpstr>Extracting Ultra-Scale Lattice Boltzmann Performance via Hierarchical and Distributed Auto-Tuning</vt:lpstr>
      <vt:lpstr>Introduction</vt:lpstr>
      <vt:lpstr>LBMHD</vt:lpstr>
      <vt:lpstr>LBMHD</vt:lpstr>
      <vt:lpstr>LBMHD</vt:lpstr>
      <vt:lpstr>LBMHD Sequential Challenges</vt:lpstr>
      <vt:lpstr>LBMHD Parallel Challenges</vt:lpstr>
      <vt:lpstr>Supercomputing Platforms</vt:lpstr>
      <vt:lpstr>Supercomputing Platforms</vt:lpstr>
      <vt:lpstr>Supercomputing Platforms</vt:lpstr>
      <vt:lpstr>Supercomputing Platforms</vt:lpstr>
      <vt:lpstr>Supercomputing Platforms</vt:lpstr>
      <vt:lpstr>Supercomputing Platforms</vt:lpstr>
      <vt:lpstr>Supercomputing Platforms</vt:lpstr>
      <vt:lpstr>Supercomputing Platforms</vt:lpstr>
      <vt:lpstr>Supercomputing Platforms</vt:lpstr>
      <vt:lpstr>Experimental Methodology</vt:lpstr>
      <vt:lpstr>Experimental Methodology</vt:lpstr>
      <vt:lpstr>Performance Optimization</vt:lpstr>
      <vt:lpstr>Sequential Optimizations</vt:lpstr>
      <vt:lpstr>Optimizations for Parallelism</vt:lpstr>
      <vt:lpstr>Hierarchical Auto-tuning</vt:lpstr>
      <vt:lpstr>Hierarchical Auto-tuning</vt:lpstr>
      <vt:lpstr>Hierarchical Auto-tuning</vt:lpstr>
      <vt:lpstr>Results at Scale</vt:lpstr>
      <vt:lpstr>Performance at Scale</vt:lpstr>
      <vt:lpstr>Performance at Scale</vt:lpstr>
      <vt:lpstr>Performance at Scale</vt:lpstr>
      <vt:lpstr>Performance at Scale</vt:lpstr>
      <vt:lpstr>Memory and Communication</vt:lpstr>
      <vt:lpstr>Memory and Communication</vt:lpstr>
      <vt:lpstr>Energy Efficiency</vt:lpstr>
      <vt:lpstr>Conclusions</vt:lpstr>
      <vt:lpstr>Conclusions</vt:lpstr>
      <vt:lpstr>Future Work</vt:lpstr>
      <vt:lpstr>Acknowledgements</vt:lpstr>
      <vt:lpstr>Questions?</vt:lpstr>
    </vt:vector>
  </TitlesOfParts>
  <Company>Sam Williams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Autotuning Sparse Matrix and  Lattice-Boltzmann Kernels</dc:title>
  <dc:creator>Sam Williams</dc:creator>
  <cp:lastModifiedBy>Samuel Williams</cp:lastModifiedBy>
  <cp:revision>540</cp:revision>
  <cp:lastPrinted>2007-11-27T19:56:58Z</cp:lastPrinted>
  <dcterms:created xsi:type="dcterms:W3CDTF">2011-11-17T18:16:35Z</dcterms:created>
  <dcterms:modified xsi:type="dcterms:W3CDTF">2011-11-17T18:18:03Z</dcterms:modified>
</cp:coreProperties>
</file>